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7" r:id="rId4"/>
    <p:sldId id="258" r:id="rId5"/>
    <p:sldId id="260" r:id="rId6"/>
    <p:sldId id="262" r:id="rId7"/>
    <p:sldId id="268" r:id="rId8"/>
    <p:sldId id="263" r:id="rId9"/>
    <p:sldId id="264" r:id="rId10"/>
    <p:sldId id="265" r:id="rId11"/>
    <p:sldId id="266" r:id="rId1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1138"/>
    <a:srgbClr val="022258"/>
    <a:srgbClr val="6699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23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7DE57-0B6F-4AF3-BC2B-9CA819B3338A}" type="datetimeFigureOut">
              <a:rPr lang="en-AU" smtClean="0"/>
              <a:t>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164731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7DE57-0B6F-4AF3-BC2B-9CA819B3338A}" type="datetimeFigureOut">
              <a:rPr lang="en-AU" smtClean="0"/>
              <a:t>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327214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7DE57-0B6F-4AF3-BC2B-9CA819B3338A}" type="datetimeFigureOut">
              <a:rPr lang="en-AU" smtClean="0"/>
              <a:t>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235231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7DE57-0B6F-4AF3-BC2B-9CA819B3338A}" type="datetimeFigureOut">
              <a:rPr lang="en-AU" smtClean="0"/>
              <a:t>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130218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7DE57-0B6F-4AF3-BC2B-9CA819B3338A}" type="datetimeFigureOut">
              <a:rPr lang="en-AU" smtClean="0"/>
              <a:t>8/09/2023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180291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7DE57-0B6F-4AF3-BC2B-9CA819B3338A}" type="datetimeFigureOut">
              <a:rPr lang="en-AU" smtClean="0"/>
              <a:t>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59432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7DE57-0B6F-4AF3-BC2B-9CA819B3338A}" type="datetimeFigureOut">
              <a:rPr lang="en-AU" smtClean="0"/>
              <a:t>8/09/2023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276000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7DE57-0B6F-4AF3-BC2B-9CA819B3338A}" type="datetimeFigureOut">
              <a:rPr lang="en-AU" smtClean="0"/>
              <a:t>8/09/2023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69871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7DE57-0B6F-4AF3-BC2B-9CA819B3338A}" type="datetimeFigureOut">
              <a:rPr lang="en-AU" smtClean="0"/>
              <a:t>8/09/2023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158254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527DE57-0B6F-4AF3-BC2B-9CA819B3338A}" type="datetimeFigureOut">
              <a:rPr lang="en-AU" smtClean="0"/>
              <a:t>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163264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527DE57-0B6F-4AF3-BC2B-9CA819B3338A}" type="datetimeFigureOut">
              <a:rPr lang="en-AU" smtClean="0"/>
              <a:t>8/09/2023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CB2EA2-F129-4CC4-B3D3-E3D88CEDF1A3}" type="slidenum">
              <a:rPr lang="en-AU" smtClean="0"/>
              <a:t>‹#›</a:t>
            </a:fld>
            <a:endParaRPr lang="en-AU"/>
          </a:p>
        </p:txBody>
      </p:sp>
    </p:spTree>
    <p:extLst>
      <p:ext uri="{BB962C8B-B14F-4D97-AF65-F5344CB8AC3E}">
        <p14:creationId xmlns:p14="http://schemas.microsoft.com/office/powerpoint/2010/main" val="390940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527DE57-0B6F-4AF3-BC2B-9CA819B3338A}" type="datetimeFigureOut">
              <a:rPr lang="en-AU" smtClean="0"/>
              <a:t>8/09/2023</a:t>
            </a:fld>
            <a:endParaRPr lang="en-A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DCB2EA2-F129-4CC4-B3D3-E3D88CEDF1A3}" type="slidenum">
              <a:rPr lang="en-AU" smtClean="0"/>
              <a:t>‹#›</a:t>
            </a:fld>
            <a:endParaRPr lang="en-AU"/>
          </a:p>
        </p:txBody>
      </p:sp>
    </p:spTree>
    <p:extLst>
      <p:ext uri="{BB962C8B-B14F-4D97-AF65-F5344CB8AC3E}">
        <p14:creationId xmlns:p14="http://schemas.microsoft.com/office/powerpoint/2010/main" val="3486263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4E60BF-0A63-435B-8773-C4064DF0BF48}"/>
              </a:ext>
            </a:extLst>
          </p:cNvPr>
          <p:cNvPicPr>
            <a:picLocks noChangeAspect="1"/>
          </p:cNvPicPr>
          <p:nvPr/>
        </p:nvPicPr>
        <p:blipFill>
          <a:blip r:embed="rId2"/>
          <a:stretch>
            <a:fillRect/>
          </a:stretch>
        </p:blipFill>
        <p:spPr>
          <a:xfrm>
            <a:off x="0" y="-4018"/>
            <a:ext cx="7559675" cy="10699849"/>
          </a:xfrm>
          <a:prstGeom prst="rect">
            <a:avLst/>
          </a:prstGeom>
        </p:spPr>
      </p:pic>
      <p:pic>
        <p:nvPicPr>
          <p:cNvPr id="3" name="Picture 2">
            <a:extLst>
              <a:ext uri="{FF2B5EF4-FFF2-40B4-BE49-F238E27FC236}">
                <a16:creationId xmlns:a16="http://schemas.microsoft.com/office/drawing/2014/main" id="{BBD4DB3E-DC16-4092-9D04-E70D93422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25" y="3117954"/>
            <a:ext cx="6604439" cy="4402959"/>
          </a:xfrm>
          <a:prstGeom prst="rect">
            <a:avLst/>
          </a:prstGeom>
        </p:spPr>
      </p:pic>
    </p:spTree>
    <p:extLst>
      <p:ext uri="{BB962C8B-B14F-4D97-AF65-F5344CB8AC3E}">
        <p14:creationId xmlns:p14="http://schemas.microsoft.com/office/powerpoint/2010/main" val="185617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1A1924-450C-4437-BDB3-D9056E1E59B7}"/>
              </a:ext>
            </a:extLst>
          </p:cNvPr>
          <p:cNvSpPr/>
          <p:nvPr/>
        </p:nvSpPr>
        <p:spPr>
          <a:xfrm>
            <a:off x="0" y="7211292"/>
            <a:ext cx="7559675" cy="3480522"/>
          </a:xfrm>
          <a:prstGeom prst="rect">
            <a:avLst/>
          </a:prstGeom>
          <a:solidFill>
            <a:srgbClr val="8E11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4D3DFFD1-4F6D-4284-B24E-FBEFFCF0C19E}"/>
              </a:ext>
            </a:extLst>
          </p:cNvPr>
          <p:cNvSpPr/>
          <p:nvPr/>
        </p:nvSpPr>
        <p:spPr>
          <a:xfrm>
            <a:off x="0" y="-1"/>
            <a:ext cx="7559675" cy="7502237"/>
          </a:xfrm>
          <a:prstGeom prst="rect">
            <a:avLst/>
          </a:prstGeom>
          <a:solidFill>
            <a:srgbClr val="022258"/>
          </a:solidFill>
          <a:ln>
            <a:solidFill>
              <a:srgbClr val="022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9D784E7-D589-4AD7-84B3-D9510BC715CD}"/>
              </a:ext>
            </a:extLst>
          </p:cNvPr>
          <p:cNvSpPr/>
          <p:nvPr/>
        </p:nvSpPr>
        <p:spPr>
          <a:xfrm>
            <a:off x="0" y="-1"/>
            <a:ext cx="7559675" cy="1884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9E27700-455D-4DBD-8613-3833A5B4DEC5}"/>
              </a:ext>
            </a:extLst>
          </p:cNvPr>
          <p:cNvSpPr>
            <a:spLocks noGrp="1"/>
          </p:cNvSpPr>
          <p:nvPr>
            <p:ph type="title"/>
          </p:nvPr>
        </p:nvSpPr>
        <p:spPr>
          <a:xfrm>
            <a:off x="519728" y="799102"/>
            <a:ext cx="6520220" cy="719231"/>
          </a:xfrm>
        </p:spPr>
        <p:txBody>
          <a:bodyPr>
            <a:normAutofit/>
          </a:bodyPr>
          <a:lstStyle/>
          <a:p>
            <a:pPr algn="ctr"/>
            <a:r>
              <a:rPr lang="en-US" sz="4400" b="1" u="sng" dirty="0">
                <a:solidFill>
                  <a:srgbClr val="022258"/>
                </a:solidFill>
              </a:rPr>
              <a:t>Acknowledgments</a:t>
            </a:r>
            <a:endParaRPr lang="en-AU" sz="4400" b="1" u="sng" dirty="0">
              <a:solidFill>
                <a:srgbClr val="022258"/>
              </a:solidFill>
            </a:endParaRPr>
          </a:p>
        </p:txBody>
      </p:sp>
      <p:sp>
        <p:nvSpPr>
          <p:cNvPr id="3" name="Content Placeholder 2">
            <a:extLst>
              <a:ext uri="{FF2B5EF4-FFF2-40B4-BE49-F238E27FC236}">
                <a16:creationId xmlns:a16="http://schemas.microsoft.com/office/drawing/2014/main" id="{75985FE4-2CA8-4FEF-B564-F9EE44B83895}"/>
              </a:ext>
            </a:extLst>
          </p:cNvPr>
          <p:cNvSpPr>
            <a:spLocks noGrp="1"/>
          </p:cNvSpPr>
          <p:nvPr>
            <p:ph idx="1"/>
          </p:nvPr>
        </p:nvSpPr>
        <p:spPr>
          <a:xfrm>
            <a:off x="519728" y="1641764"/>
            <a:ext cx="6520220" cy="8480807"/>
          </a:xfrm>
          <a:solidFill>
            <a:schemeClr val="bg1"/>
          </a:solidFill>
        </p:spPr>
        <p:txBody>
          <a:bodyPr>
            <a:normAutofit fontScale="92500" lnSpcReduction="10000"/>
          </a:bodyPr>
          <a:lstStyle/>
          <a:p>
            <a:pPr marL="0" indent="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We, as the representative group of Brentwood to the SSL would like to present our appreciation for all the staff members and individuals who have assisted us in this project.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Ms. Bianca Saathoff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For being our liaison teacher as well as being a stable and supportive point of communication between us and Brentwood Secondary College</a:t>
            </a:r>
          </a:p>
          <a:p>
            <a:pPr algn="ctr">
              <a:lnSpc>
                <a:spcPct val="107000"/>
              </a:lnSpc>
              <a:spcAft>
                <a:spcPts val="8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Mr. James O’Hagan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For being a friendly and encouraging voice within the SSL and for providing us with suggestions on how to </a:t>
            </a:r>
            <a:r>
              <a:rPr lang="en-US" sz="2400" i="1" dirty="0" err="1">
                <a:effectLst/>
                <a:latin typeface="Calibri" panose="020F0502020204030204" pitchFamily="34" charset="0"/>
                <a:ea typeface="Calibri" panose="020F0502020204030204" pitchFamily="34" charset="0"/>
                <a:cs typeface="Times New Roman" panose="02020603050405020304" pitchFamily="18" charset="0"/>
              </a:rPr>
              <a:t>maximise</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the effectiveness of our CLP</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The Brentwood Volunteers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Who are the staff and students who gave up some of their valuable time in order to help hold this event. Whether it be in the form of setting up stalls, or by providing different attractions for the stalls. </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7" name="Picture 6" descr="Brentwood Secondary College – Information about Brentwood Secondary College">
            <a:extLst>
              <a:ext uri="{FF2B5EF4-FFF2-40B4-BE49-F238E27FC236}">
                <a16:creationId xmlns:a16="http://schemas.microsoft.com/office/drawing/2014/main" id="{46F42434-6010-4BE7-A065-38AEA25A6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75"/>
            <a:ext cx="1407379" cy="10332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13D3881-8F7A-4308-B562-C1881FAAD85F}"/>
              </a:ext>
            </a:extLst>
          </p:cNvPr>
          <p:cNvPicPr>
            <a:picLocks noChangeAspect="1"/>
          </p:cNvPicPr>
          <p:nvPr/>
        </p:nvPicPr>
        <p:blipFill>
          <a:blip r:embed="rId3"/>
          <a:stretch>
            <a:fillRect/>
          </a:stretch>
        </p:blipFill>
        <p:spPr>
          <a:xfrm>
            <a:off x="5454356" y="231409"/>
            <a:ext cx="2105319" cy="466790"/>
          </a:xfrm>
          <a:prstGeom prst="rect">
            <a:avLst/>
          </a:prstGeom>
        </p:spPr>
      </p:pic>
    </p:spTree>
    <p:extLst>
      <p:ext uri="{BB962C8B-B14F-4D97-AF65-F5344CB8AC3E}">
        <p14:creationId xmlns:p14="http://schemas.microsoft.com/office/powerpoint/2010/main" val="2274984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BCED17-B6EF-406D-97F8-29875362C880}"/>
              </a:ext>
            </a:extLst>
          </p:cNvPr>
          <p:cNvSpPr/>
          <p:nvPr/>
        </p:nvSpPr>
        <p:spPr>
          <a:xfrm>
            <a:off x="0" y="7211292"/>
            <a:ext cx="7559675" cy="3480522"/>
          </a:xfrm>
          <a:prstGeom prst="rect">
            <a:avLst/>
          </a:prstGeom>
          <a:solidFill>
            <a:srgbClr val="8E11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B8A1332B-39DC-4227-BC1E-E2CABBF547A7}"/>
              </a:ext>
            </a:extLst>
          </p:cNvPr>
          <p:cNvSpPr/>
          <p:nvPr/>
        </p:nvSpPr>
        <p:spPr>
          <a:xfrm>
            <a:off x="0" y="-1"/>
            <a:ext cx="7559675" cy="7502237"/>
          </a:xfrm>
          <a:prstGeom prst="rect">
            <a:avLst/>
          </a:prstGeom>
          <a:solidFill>
            <a:srgbClr val="022258"/>
          </a:solidFill>
          <a:ln>
            <a:solidFill>
              <a:srgbClr val="0222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ED231452-A0E9-4256-96F3-022A54F4DAD4}"/>
              </a:ext>
            </a:extLst>
          </p:cNvPr>
          <p:cNvSpPr>
            <a:spLocks noGrp="1"/>
          </p:cNvSpPr>
          <p:nvPr>
            <p:ph idx="1"/>
          </p:nvPr>
        </p:nvSpPr>
        <p:spPr>
          <a:xfrm>
            <a:off x="519728" y="893618"/>
            <a:ext cx="6520220" cy="8736439"/>
          </a:xfrm>
          <a:solidFill>
            <a:schemeClr val="bg1"/>
          </a:solidFill>
        </p:spPr>
        <p:txBody>
          <a:bodyPr/>
          <a:lstStyle/>
          <a:p>
            <a:pPr marL="0" indent="0" algn="ctr">
              <a:lnSpc>
                <a:spcPct val="107000"/>
              </a:lnSpc>
              <a:spcAft>
                <a:spcPts val="800"/>
              </a:spcAft>
              <a:buNone/>
            </a:pPr>
            <a:r>
              <a:rPr lang="en-US" sz="4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Acknowledgment</a:t>
            </a:r>
            <a:r>
              <a:rPr lang="en-US" sz="4400" b="1" u="sng" dirty="0">
                <a:solidFill>
                  <a:srgbClr val="1C6194"/>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Of</a:t>
            </a:r>
            <a:r>
              <a:rPr lang="en-US" sz="4400" b="1" u="sng" dirty="0">
                <a:solidFill>
                  <a:srgbClr val="1C6194"/>
                </a:solidFill>
                <a:effectLst/>
                <a:latin typeface="Calibri" panose="020F0502020204030204" pitchFamily="34" charset="0"/>
                <a:ea typeface="Calibri" panose="020F0502020204030204" pitchFamily="34" charset="0"/>
                <a:cs typeface="Times New Roman" panose="02020603050405020304" pitchFamily="18" charset="0"/>
              </a:rPr>
              <a:t> </a:t>
            </a:r>
            <a:r>
              <a:rPr lang="en-US" sz="4400" b="1" u="sng" dirty="0">
                <a:effectLst/>
                <a:latin typeface="Calibri" panose="020F0502020204030204" pitchFamily="34" charset="0"/>
                <a:ea typeface="Calibri" panose="020F0502020204030204" pitchFamily="34" charset="0"/>
                <a:cs typeface="Times New Roman" panose="02020603050405020304" pitchFamily="18" charset="0"/>
              </a:rPr>
              <a:t>Country</a:t>
            </a:r>
          </a:p>
          <a:p>
            <a:pPr algn="ctr">
              <a:lnSpc>
                <a:spcPct val="107000"/>
              </a:lnSpc>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 </a:t>
            </a:r>
            <a:endParaRPr lang="en-A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We would like to acknowledge the traditional owners of the land, air and water on which we are meeting on and pay our respects to their elders past, present, and emerging, and the fact that we as SSL students have gathered here on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Wurundjeri</a:t>
            </a:r>
            <a:r>
              <a:rPr lang="en-US" sz="2800" dirty="0">
                <a:effectLst/>
                <a:latin typeface="Calibri" panose="020F0502020204030204" pitchFamily="34" charset="0"/>
                <a:ea typeface="Calibri" panose="020F0502020204030204" pitchFamily="34" charset="0"/>
                <a:cs typeface="Times New Roman" panose="02020603050405020304" pitchFamily="18" charset="0"/>
              </a:rPr>
              <a:t> land to connect and learn together about ourselves and each other.</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87627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0E983-509E-4967-9AA7-E7486F990301}"/>
              </a:ext>
            </a:extLst>
          </p:cNvPr>
          <p:cNvSpPr>
            <a:spLocks noGrp="1"/>
          </p:cNvSpPr>
          <p:nvPr>
            <p:ph type="title"/>
          </p:nvPr>
        </p:nvSpPr>
        <p:spPr>
          <a:xfrm>
            <a:off x="656824" y="634346"/>
            <a:ext cx="6520220" cy="2066590"/>
          </a:xfrm>
        </p:spPr>
        <p:txBody>
          <a:bodyPr>
            <a:normAutofit/>
          </a:bodyPr>
          <a:lstStyle/>
          <a:p>
            <a:pPr algn="ctr"/>
            <a:r>
              <a:rPr lang="en-US" sz="4400" u="sng" dirty="0">
                <a:solidFill>
                  <a:srgbClr val="022258"/>
                </a:solidFill>
                <a:latin typeface="Arial Narrow" panose="020B0606020202030204" pitchFamily="34" charset="0"/>
              </a:rPr>
              <a:t>Brentwood Secondary College</a:t>
            </a:r>
            <a:endParaRPr lang="en-AU" sz="4400" u="sng" dirty="0">
              <a:solidFill>
                <a:srgbClr val="022258"/>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2D0D353-5E5C-42E3-95A0-299DB34254DC}"/>
              </a:ext>
            </a:extLst>
          </p:cNvPr>
          <p:cNvSpPr>
            <a:spLocks noGrp="1"/>
          </p:cNvSpPr>
          <p:nvPr>
            <p:ph idx="1"/>
          </p:nvPr>
        </p:nvSpPr>
        <p:spPr>
          <a:xfrm>
            <a:off x="353291" y="2431474"/>
            <a:ext cx="6686657" cy="7198584"/>
          </a:xfrm>
        </p:spPr>
        <p:txBody>
          <a:bodyPr>
            <a:normAutofit fontScale="92500" lnSpcReduction="10000"/>
          </a:bodyPr>
          <a:lstStyle/>
          <a:p>
            <a:pPr marL="0" indent="0">
              <a:lnSpc>
                <a:spcPct val="107000"/>
              </a:lnSpc>
              <a:spcAft>
                <a:spcPts val="800"/>
              </a:spcAft>
              <a:buNone/>
            </a:pPr>
            <a:r>
              <a:rPr lang="en-US" sz="26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INTRODUCTION TO SCHOOL</a:t>
            </a:r>
            <a:endParaRPr lang="en-AU" sz="26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Founded in 1969 Brentwood Secondary Collage is a co-educational public high school located in the eastern Melbourne suburb of Glen Waverley, within the city of Monash. Brentwood currently had over 1,600 students enrolled all with various cultural backgrounds. Our school is a supportive and accepting environment which provides their students with the best opportunities to set them up for the future. With various programs such as Duke of Ed, Aviation and more, Brentwood has subjects and extra curriculars to push everyone to their full potential.</a:t>
            </a: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6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TEAM INTRO</a:t>
            </a:r>
            <a:endParaRPr lang="en-AU" sz="26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the 5 students from Brentwood Secondary who got accepted into the Don Valley School for Student Leadership. We are all truly grateful to be selected by our school to attend this once in a life time opportunity to improve our leadership skills and understand ourselves as individuals. Through this experience we created stronger bonds with each other and approach problems as a team. Our community learning project is a </a:t>
            </a:r>
            <a:r>
              <a:rPr lang="en-US" sz="1800" dirty="0">
                <a:latin typeface="Calibri" panose="020F0502020204030204" pitchFamily="34" charset="0"/>
                <a:ea typeface="Calibri" panose="020F0502020204030204" pitchFamily="34" charset="0"/>
                <a:cs typeface="Times New Roman" panose="02020603050405020304" pitchFamily="18" charset="0"/>
              </a:rPr>
              <a:t>school fair to help the RSPCA. We chose this because we all have a passion for helping animals and a strong dislike for the neglect of them.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five of us, Neha, Aya, Charlie, Cadel and Tayla are passionate about developing our Community Learning Project. We are determined to raise a major profit which can go towards helping the RSPCA’s animals and improving their facilities. </a:t>
            </a:r>
            <a:endParaRPr lang="en-AU" dirty="0"/>
          </a:p>
        </p:txBody>
      </p:sp>
      <p:pic>
        <p:nvPicPr>
          <p:cNvPr id="4" name="Picture 3" descr="Brentwood Secondary College – Information about Brentwood Secondary College">
            <a:extLst>
              <a:ext uri="{FF2B5EF4-FFF2-40B4-BE49-F238E27FC236}">
                <a16:creationId xmlns:a16="http://schemas.microsoft.com/office/drawing/2014/main" id="{327FD464-EA4A-4D13-B156-C83D88CA7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3" y="156148"/>
            <a:ext cx="1302716" cy="956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2F74F62-A3EA-478D-AD25-3335A63A909C}"/>
              </a:ext>
            </a:extLst>
          </p:cNvPr>
          <p:cNvPicPr>
            <a:picLocks noChangeAspect="1"/>
          </p:cNvPicPr>
          <p:nvPr/>
        </p:nvPicPr>
        <p:blipFill>
          <a:blip r:embed="rId3"/>
          <a:stretch>
            <a:fillRect/>
          </a:stretch>
        </p:blipFill>
        <p:spPr>
          <a:xfrm>
            <a:off x="5282233" y="102452"/>
            <a:ext cx="2105319" cy="466790"/>
          </a:xfrm>
          <a:prstGeom prst="rect">
            <a:avLst/>
          </a:prstGeom>
        </p:spPr>
      </p:pic>
    </p:spTree>
    <p:extLst>
      <p:ext uri="{BB962C8B-B14F-4D97-AF65-F5344CB8AC3E}">
        <p14:creationId xmlns:p14="http://schemas.microsoft.com/office/powerpoint/2010/main" val="345360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rentwood Secondary College – Information about Brentwood Secondary College">
            <a:extLst>
              <a:ext uri="{FF2B5EF4-FFF2-40B4-BE49-F238E27FC236}">
                <a16:creationId xmlns:a16="http://schemas.microsoft.com/office/drawing/2014/main" id="{AB5E21C6-46A2-45EB-94DF-7241DBAC2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3" y="156148"/>
            <a:ext cx="1302716" cy="9563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5FE4B4-253E-4ABC-9729-2DA695DBADA4}"/>
              </a:ext>
            </a:extLst>
          </p:cNvPr>
          <p:cNvSpPr>
            <a:spLocks noGrp="1"/>
          </p:cNvSpPr>
          <p:nvPr>
            <p:ph type="title"/>
          </p:nvPr>
        </p:nvSpPr>
        <p:spPr>
          <a:xfrm>
            <a:off x="519726" y="978348"/>
            <a:ext cx="6520220" cy="781576"/>
          </a:xfrm>
        </p:spPr>
        <p:txBody>
          <a:bodyPr>
            <a:normAutofit/>
          </a:bodyPr>
          <a:lstStyle/>
          <a:p>
            <a:pPr algn="ctr"/>
            <a:r>
              <a:rPr lang="en-US" sz="4400" b="1" u="sng" dirty="0">
                <a:solidFill>
                  <a:srgbClr val="022258"/>
                </a:solidFill>
              </a:rPr>
              <a:t>Meet Our Team 1</a:t>
            </a:r>
            <a:endParaRPr lang="en-AU" sz="4400" b="1" u="sng" dirty="0">
              <a:solidFill>
                <a:srgbClr val="022258"/>
              </a:solidFill>
            </a:endParaRPr>
          </a:p>
        </p:txBody>
      </p:sp>
      <p:graphicFrame>
        <p:nvGraphicFramePr>
          <p:cNvPr id="4" name="Content Placeholder 3">
            <a:extLst>
              <a:ext uri="{FF2B5EF4-FFF2-40B4-BE49-F238E27FC236}">
                <a16:creationId xmlns:a16="http://schemas.microsoft.com/office/drawing/2014/main" id="{C35F34D1-A0EB-4650-99A3-A32DE9D819F5}"/>
              </a:ext>
            </a:extLst>
          </p:cNvPr>
          <p:cNvGraphicFramePr>
            <a:graphicFrameLocks noGrp="1"/>
          </p:cNvGraphicFramePr>
          <p:nvPr>
            <p:ph idx="1"/>
            <p:extLst>
              <p:ext uri="{D42A27DB-BD31-4B8C-83A1-F6EECF244321}">
                <p14:modId xmlns:p14="http://schemas.microsoft.com/office/powerpoint/2010/main" val="2490751767"/>
              </p:ext>
            </p:extLst>
          </p:nvPr>
        </p:nvGraphicFramePr>
        <p:xfrm>
          <a:off x="172122" y="2250046"/>
          <a:ext cx="7215429" cy="2655436"/>
        </p:xfrm>
        <a:graphic>
          <a:graphicData uri="http://schemas.openxmlformats.org/drawingml/2006/table">
            <a:tbl>
              <a:tblPr firstRow="1" firstCol="1" bandRow="1">
                <a:tableStyleId>{5C22544A-7EE6-4342-B048-85BDC9FD1C3A}</a:tableStyleId>
              </a:tblPr>
              <a:tblGrid>
                <a:gridCol w="1470936">
                  <a:extLst>
                    <a:ext uri="{9D8B030D-6E8A-4147-A177-3AD203B41FA5}">
                      <a16:colId xmlns:a16="http://schemas.microsoft.com/office/drawing/2014/main" val="3523389111"/>
                    </a:ext>
                  </a:extLst>
                </a:gridCol>
                <a:gridCol w="5744493">
                  <a:extLst>
                    <a:ext uri="{9D8B030D-6E8A-4147-A177-3AD203B41FA5}">
                      <a16:colId xmlns:a16="http://schemas.microsoft.com/office/drawing/2014/main" val="4107418765"/>
                    </a:ext>
                  </a:extLst>
                </a:gridCol>
              </a:tblGrid>
              <a:tr h="2655436">
                <a:tc>
                  <a:txBody>
                    <a:bodyPr/>
                    <a:lstStyle/>
                    <a:p>
                      <a:pPr algn="ctr">
                        <a:lnSpc>
                          <a:spcPct val="107000"/>
                        </a:lnSpc>
                        <a:spcAft>
                          <a:spcPts val="800"/>
                        </a:spcAft>
                      </a:pPr>
                      <a:r>
                        <a:rPr lang="en-US" sz="360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800" dirty="0" err="1">
                          <a:solidFill>
                            <a:srgbClr val="8E1138"/>
                          </a:solidFill>
                          <a:effectLst/>
                        </a:rPr>
                        <a:t>Tayla</a:t>
                      </a:r>
                      <a:r>
                        <a:rPr lang="en-US" sz="2800" dirty="0">
                          <a:solidFill>
                            <a:srgbClr val="8E1138"/>
                          </a:solidFill>
                          <a:effectLst/>
                        </a:rPr>
                        <a:t> Meyers</a:t>
                      </a:r>
                      <a:endParaRPr lang="en-AU" sz="1800" dirty="0">
                        <a:solidFill>
                          <a:srgbClr val="8E1138"/>
                        </a:solidFill>
                        <a:effectLst/>
                      </a:endParaRPr>
                    </a:p>
                    <a:p>
                      <a:pPr algn="ctr">
                        <a:lnSpc>
                          <a:spcPct val="107000"/>
                        </a:lnSpc>
                        <a:spcAft>
                          <a:spcPts val="800"/>
                        </a:spcAft>
                      </a:pPr>
                      <a:r>
                        <a:rPr lang="en-US" sz="1200" b="0" i="0" dirty="0">
                          <a:solidFill>
                            <a:schemeClr val="tx1"/>
                          </a:solidFill>
                          <a:effectLst/>
                        </a:rPr>
                        <a:t>Hi</a:t>
                      </a:r>
                      <a:r>
                        <a:rPr lang="en-US" sz="1200" b="0" dirty="0">
                          <a:solidFill>
                            <a:schemeClr val="tx1"/>
                          </a:solidFill>
                          <a:effectLst/>
                        </a:rPr>
                        <a:t>, my name is </a:t>
                      </a:r>
                      <a:r>
                        <a:rPr lang="en-US" sz="1200" b="0" dirty="0" err="1">
                          <a:solidFill>
                            <a:schemeClr val="tx1"/>
                          </a:solidFill>
                          <a:effectLst/>
                        </a:rPr>
                        <a:t>Tayla</a:t>
                      </a:r>
                      <a:r>
                        <a:rPr lang="en-US" sz="1200" b="0" dirty="0">
                          <a:solidFill>
                            <a:schemeClr val="tx1"/>
                          </a:solidFill>
                          <a:effectLst/>
                        </a:rPr>
                        <a:t> Meyers and I am 14 years old. I live in Rowville with my mum, dad, brother and dog and I attend Brentwood Secondary College. Outside of school my interests include playing football and basketball, coaching my boys’ basketball team, cooking, travelling and helping animals. I think our project will be beneficial for a lot of people and animals as not only will it raise funds for the RSPCA, but it will also help publicize it more in our area and hopefully increase the adoptions. Although it’s already a big organization, RSPCA is not for profit and there are still millions of animals coming in every year so we believe it is very important to support and help out where we can which is what we hope to do.</a:t>
                      </a:r>
                      <a:endParaRPr lang="en-AU" sz="1200" b="0" dirty="0">
                        <a:solidFill>
                          <a:schemeClr val="tx1"/>
                        </a:solidFill>
                        <a:effectLst/>
                      </a:endParaRPr>
                    </a:p>
                    <a:p>
                      <a:pPr algn="ctr">
                        <a:lnSpc>
                          <a:spcPct val="107000"/>
                        </a:lnSpc>
                        <a:spcAft>
                          <a:spcPts val="800"/>
                        </a:spcAft>
                      </a:pPr>
                      <a:endParaRPr lang="en-AU"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044115"/>
                  </a:ext>
                </a:extLst>
              </a:tr>
            </a:tbl>
          </a:graphicData>
        </a:graphic>
      </p:graphicFrame>
      <p:pic>
        <p:nvPicPr>
          <p:cNvPr id="12" name="Picture 11">
            <a:extLst>
              <a:ext uri="{FF2B5EF4-FFF2-40B4-BE49-F238E27FC236}">
                <a16:creationId xmlns:a16="http://schemas.microsoft.com/office/drawing/2014/main" id="{382D9FF6-2A58-408C-A35F-567B6DFC21E5}"/>
              </a:ext>
            </a:extLst>
          </p:cNvPr>
          <p:cNvPicPr>
            <a:picLocks noChangeAspect="1"/>
          </p:cNvPicPr>
          <p:nvPr/>
        </p:nvPicPr>
        <p:blipFill>
          <a:blip r:embed="rId3"/>
          <a:stretch>
            <a:fillRect/>
          </a:stretch>
        </p:blipFill>
        <p:spPr>
          <a:xfrm>
            <a:off x="5282233" y="102452"/>
            <a:ext cx="2105319" cy="466790"/>
          </a:xfrm>
          <a:prstGeom prst="rect">
            <a:avLst/>
          </a:prstGeom>
        </p:spPr>
      </p:pic>
      <p:graphicFrame>
        <p:nvGraphicFramePr>
          <p:cNvPr id="3" name="Table 2">
            <a:extLst>
              <a:ext uri="{FF2B5EF4-FFF2-40B4-BE49-F238E27FC236}">
                <a16:creationId xmlns:a16="http://schemas.microsoft.com/office/drawing/2014/main" id="{3C482B60-724D-46D8-A7DE-807492645C5B}"/>
              </a:ext>
            </a:extLst>
          </p:cNvPr>
          <p:cNvGraphicFramePr>
            <a:graphicFrameLocks noGrp="1"/>
          </p:cNvGraphicFramePr>
          <p:nvPr>
            <p:extLst>
              <p:ext uri="{D42A27DB-BD31-4B8C-83A1-F6EECF244321}">
                <p14:modId xmlns:p14="http://schemas.microsoft.com/office/powerpoint/2010/main" val="4072605973"/>
              </p:ext>
            </p:extLst>
          </p:nvPr>
        </p:nvGraphicFramePr>
        <p:xfrm>
          <a:off x="172123" y="7450525"/>
          <a:ext cx="7215428" cy="2453130"/>
        </p:xfrm>
        <a:graphic>
          <a:graphicData uri="http://schemas.openxmlformats.org/drawingml/2006/table">
            <a:tbl>
              <a:tblPr firstRow="1" firstCol="1" bandRow="1">
                <a:tableStyleId>{5C22544A-7EE6-4342-B048-85BDC9FD1C3A}</a:tableStyleId>
              </a:tblPr>
              <a:tblGrid>
                <a:gridCol w="1470936">
                  <a:extLst>
                    <a:ext uri="{9D8B030D-6E8A-4147-A177-3AD203B41FA5}">
                      <a16:colId xmlns:a16="http://schemas.microsoft.com/office/drawing/2014/main" val="3366199100"/>
                    </a:ext>
                  </a:extLst>
                </a:gridCol>
                <a:gridCol w="5744492">
                  <a:extLst>
                    <a:ext uri="{9D8B030D-6E8A-4147-A177-3AD203B41FA5}">
                      <a16:colId xmlns:a16="http://schemas.microsoft.com/office/drawing/2014/main" val="15282901"/>
                    </a:ext>
                  </a:extLst>
                </a:gridCol>
              </a:tblGrid>
              <a:tr h="2453130">
                <a:tc>
                  <a:txBody>
                    <a:bodyPr/>
                    <a:lstStyle/>
                    <a:p>
                      <a:pPr algn="ctr">
                        <a:lnSpc>
                          <a:spcPct val="107000"/>
                        </a:lnSpc>
                        <a:spcAft>
                          <a:spcPts val="800"/>
                        </a:spcAft>
                      </a:pPr>
                      <a:r>
                        <a:rPr lang="en-US" sz="38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800" dirty="0">
                          <a:solidFill>
                            <a:srgbClr val="8E1138"/>
                          </a:solidFill>
                          <a:effectLst/>
                        </a:rPr>
                        <a:t>Aya Van </a:t>
                      </a:r>
                      <a:r>
                        <a:rPr lang="en-US" sz="2800" dirty="0" err="1">
                          <a:solidFill>
                            <a:srgbClr val="8E1138"/>
                          </a:solidFill>
                          <a:effectLst/>
                        </a:rPr>
                        <a:t>Schie</a:t>
                      </a:r>
                      <a:endParaRPr lang="en-AU" sz="2800" dirty="0">
                        <a:solidFill>
                          <a:srgbClr val="8E1138"/>
                        </a:solidFill>
                        <a:effectLst/>
                      </a:endParaRPr>
                    </a:p>
                    <a:p>
                      <a:pPr algn="ctr">
                        <a:lnSpc>
                          <a:spcPct val="107000"/>
                        </a:lnSpc>
                        <a:spcAft>
                          <a:spcPts val="800"/>
                        </a:spcAft>
                      </a:pPr>
                      <a:r>
                        <a:rPr lang="en-AU" sz="1200" b="0" kern="1200" dirty="0">
                          <a:solidFill>
                            <a:schemeClr val="tx1"/>
                          </a:solidFill>
                          <a:effectLst/>
                          <a:latin typeface="+mn-lt"/>
                          <a:ea typeface="+mn-ea"/>
                          <a:cs typeface="Arial" panose="020B0604020202020204" pitchFamily="34" charset="0"/>
                        </a:rPr>
                        <a:t>Hello my name is Aya Van </a:t>
                      </a:r>
                      <a:r>
                        <a:rPr lang="en-AU" sz="1200" b="0" kern="1200" dirty="0" err="1">
                          <a:solidFill>
                            <a:schemeClr val="tx1"/>
                          </a:solidFill>
                          <a:effectLst/>
                          <a:latin typeface="+mn-lt"/>
                          <a:ea typeface="+mn-ea"/>
                          <a:cs typeface="Arial" panose="020B0604020202020204" pitchFamily="34" charset="0"/>
                        </a:rPr>
                        <a:t>Schie</a:t>
                      </a:r>
                      <a:r>
                        <a:rPr lang="en-AU" sz="1200" b="0" kern="1200" dirty="0">
                          <a:solidFill>
                            <a:schemeClr val="tx1"/>
                          </a:solidFill>
                          <a:effectLst/>
                          <a:latin typeface="+mn-lt"/>
                          <a:ea typeface="+mn-ea"/>
                          <a:cs typeface="Arial" panose="020B0604020202020204" pitchFamily="34" charset="0"/>
                        </a:rPr>
                        <a:t> and I’m 15 years old. I live in a suburb called glen Waverley. My hobbies are socializing, listening to music and mostly creative things I tend to pick a new hobby every 2 months. The reason why I came on to this school is because I want to gain confidence in my leadership skills as I want be police officer in the future. I have a family of 4 (actually 5 if you include my dog) I go to Brentwood which is 5-minute walk away from my home which is very convenient for me. I think the sausage sizzle will be beneficial because it raises money for the neglected animals in the RSPCA and the animals could really use some extra money.</a:t>
                      </a:r>
                      <a:r>
                        <a:rPr lang="en-US" sz="1200" b="0" dirty="0">
                          <a:solidFill>
                            <a:schemeClr val="tx1"/>
                          </a:solidFill>
                          <a:effectLst/>
                          <a:latin typeface="+mn-lt"/>
                          <a:cs typeface="Arial" panose="020B0604020202020204" pitchFamily="34" charset="0"/>
                        </a:rPr>
                        <a:t> </a:t>
                      </a:r>
                      <a:endParaRPr lang="en-AU" sz="12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1806679"/>
                  </a:ext>
                </a:extLst>
              </a:tr>
            </a:tbl>
          </a:graphicData>
        </a:graphic>
      </p:graphicFrame>
      <p:graphicFrame>
        <p:nvGraphicFramePr>
          <p:cNvPr id="7" name="Table 6">
            <a:extLst>
              <a:ext uri="{FF2B5EF4-FFF2-40B4-BE49-F238E27FC236}">
                <a16:creationId xmlns:a16="http://schemas.microsoft.com/office/drawing/2014/main" id="{931C1A08-E909-4C33-87BC-F3DD28942688}"/>
              </a:ext>
            </a:extLst>
          </p:cNvPr>
          <p:cNvGraphicFramePr>
            <a:graphicFrameLocks noGrp="1"/>
          </p:cNvGraphicFramePr>
          <p:nvPr>
            <p:extLst>
              <p:ext uri="{D42A27DB-BD31-4B8C-83A1-F6EECF244321}">
                <p14:modId xmlns:p14="http://schemas.microsoft.com/office/powerpoint/2010/main" val="2030815149"/>
              </p:ext>
            </p:extLst>
          </p:nvPr>
        </p:nvGraphicFramePr>
        <p:xfrm>
          <a:off x="172122" y="5104150"/>
          <a:ext cx="7215429" cy="2147707"/>
        </p:xfrm>
        <a:graphic>
          <a:graphicData uri="http://schemas.openxmlformats.org/drawingml/2006/table">
            <a:tbl>
              <a:tblPr firstRow="1" firstCol="1" bandRow="1">
                <a:tableStyleId>{5C22544A-7EE6-4342-B048-85BDC9FD1C3A}</a:tableStyleId>
              </a:tblPr>
              <a:tblGrid>
                <a:gridCol w="1470936">
                  <a:extLst>
                    <a:ext uri="{9D8B030D-6E8A-4147-A177-3AD203B41FA5}">
                      <a16:colId xmlns:a16="http://schemas.microsoft.com/office/drawing/2014/main" val="3484255385"/>
                    </a:ext>
                  </a:extLst>
                </a:gridCol>
                <a:gridCol w="5744493">
                  <a:extLst>
                    <a:ext uri="{9D8B030D-6E8A-4147-A177-3AD203B41FA5}">
                      <a16:colId xmlns:a16="http://schemas.microsoft.com/office/drawing/2014/main" val="141005325"/>
                    </a:ext>
                  </a:extLst>
                </a:gridCol>
              </a:tblGrid>
              <a:tr h="2147707">
                <a:tc>
                  <a:txBody>
                    <a:bodyPr/>
                    <a:lstStyle/>
                    <a:p>
                      <a:pPr algn="ctr">
                        <a:lnSpc>
                          <a:spcPct val="107000"/>
                        </a:lnSpc>
                        <a:spcAft>
                          <a:spcPts val="800"/>
                        </a:spcAft>
                      </a:pPr>
                      <a:r>
                        <a:rPr lang="en-US" sz="3600" dirty="0">
                          <a:effectLst/>
                        </a:rPr>
                        <a:t> </a:t>
                      </a:r>
                      <a:endParaRPr lang="en-A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800" b="1" dirty="0">
                          <a:solidFill>
                            <a:srgbClr val="8E1138"/>
                          </a:solidFill>
                          <a:effectLst/>
                        </a:rPr>
                        <a:t>Charlie Sherwin</a:t>
                      </a:r>
                      <a:endParaRPr lang="en-AU" sz="1800" b="1" dirty="0">
                        <a:solidFill>
                          <a:srgbClr val="8E1138"/>
                        </a:solidFill>
                        <a:effectLst/>
                      </a:endParaRPr>
                    </a:p>
                    <a:p>
                      <a:pPr algn="ctr">
                        <a:lnSpc>
                          <a:spcPct val="107000"/>
                        </a:lnSpc>
                        <a:spcAft>
                          <a:spcPts val="800"/>
                        </a:spcAft>
                      </a:pPr>
                      <a:r>
                        <a:rPr lang="en-US" sz="1200" b="0" dirty="0">
                          <a:solidFill>
                            <a:schemeClr val="tx1"/>
                          </a:solidFill>
                          <a:effectLst/>
                        </a:rPr>
                        <a:t>My name is Charlie Sherwin, I am a 15 years old and attend Brentwood secondary college. I live in Scoresby with my older brother and sister, as well as my two dogs and parents. In my free time I play the clarinet and I practice Muay Thai, which is a form of martial art. I’m grateful for this opportunity at SSL, and am hoping that this journey will help me further develop my leadership skills. I strongly believe that this CLP </a:t>
                      </a:r>
                      <a:r>
                        <a:rPr lang="en-US" sz="1200" b="0" dirty="0">
                          <a:effectLst/>
                        </a:rPr>
                        <a:t>will benefit animals through our donations to the RSPCA. I’ve grown up loving animals and am glad to have a chance to be of help to animals in need.</a:t>
                      </a:r>
                      <a:br>
                        <a:rPr lang="en-US" sz="1200" b="0" dirty="0">
                          <a:effectLst/>
                        </a:rPr>
                      </a:br>
                      <a:endParaRPr lang="en-AU"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8396028"/>
                  </a:ext>
                </a:extLst>
              </a:tr>
            </a:tbl>
          </a:graphicData>
        </a:graphic>
      </p:graphicFrame>
      <p:pic>
        <p:nvPicPr>
          <p:cNvPr id="6" name="Picture 5">
            <a:extLst>
              <a:ext uri="{FF2B5EF4-FFF2-40B4-BE49-F238E27FC236}">
                <a16:creationId xmlns:a16="http://schemas.microsoft.com/office/drawing/2014/main" id="{A70FECBE-C6FE-4699-9362-D5B2C123B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22" y="7568448"/>
            <a:ext cx="1478651" cy="2217283"/>
          </a:xfrm>
          <a:prstGeom prst="rect">
            <a:avLst/>
          </a:prstGeom>
        </p:spPr>
      </p:pic>
      <p:pic>
        <p:nvPicPr>
          <p:cNvPr id="9" name="Picture 8">
            <a:extLst>
              <a:ext uri="{FF2B5EF4-FFF2-40B4-BE49-F238E27FC236}">
                <a16:creationId xmlns:a16="http://schemas.microsoft.com/office/drawing/2014/main" id="{386C4C3F-5956-47C8-9E03-7BB301E28A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122" y="2469122"/>
            <a:ext cx="1478651" cy="2217284"/>
          </a:xfrm>
          <a:prstGeom prst="rect">
            <a:avLst/>
          </a:prstGeom>
        </p:spPr>
      </p:pic>
      <p:pic>
        <p:nvPicPr>
          <p:cNvPr id="11" name="Picture 10">
            <a:extLst>
              <a:ext uri="{FF2B5EF4-FFF2-40B4-BE49-F238E27FC236}">
                <a16:creationId xmlns:a16="http://schemas.microsoft.com/office/drawing/2014/main" id="{931309C4-2359-4CEA-8DE2-DDC3EB121C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22" y="5069360"/>
            <a:ext cx="1478652" cy="2217285"/>
          </a:xfrm>
          <a:prstGeom prst="rect">
            <a:avLst/>
          </a:prstGeom>
        </p:spPr>
      </p:pic>
    </p:spTree>
    <p:extLst>
      <p:ext uri="{BB962C8B-B14F-4D97-AF65-F5344CB8AC3E}">
        <p14:creationId xmlns:p14="http://schemas.microsoft.com/office/powerpoint/2010/main" val="20089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BB81632-A542-441D-AAF0-698F6F1078F5}"/>
              </a:ext>
            </a:extLst>
          </p:cNvPr>
          <p:cNvSpPr/>
          <p:nvPr/>
        </p:nvSpPr>
        <p:spPr>
          <a:xfrm>
            <a:off x="0" y="-1"/>
            <a:ext cx="7559675" cy="1791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9" name="Picture 8" descr="Brentwood Secondary College – Information about Brentwood Secondary College">
            <a:extLst>
              <a:ext uri="{FF2B5EF4-FFF2-40B4-BE49-F238E27FC236}">
                <a16:creationId xmlns:a16="http://schemas.microsoft.com/office/drawing/2014/main" id="{C98AF08D-9706-4E96-A71E-766991D96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 y="156148"/>
            <a:ext cx="1303338" cy="9568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5FE4B4-253E-4ABC-9729-2DA695DBADA4}"/>
              </a:ext>
            </a:extLst>
          </p:cNvPr>
          <p:cNvSpPr>
            <a:spLocks noGrp="1"/>
          </p:cNvSpPr>
          <p:nvPr>
            <p:ph type="title"/>
          </p:nvPr>
        </p:nvSpPr>
        <p:spPr>
          <a:xfrm>
            <a:off x="519727" y="1166446"/>
            <a:ext cx="6520220" cy="781576"/>
          </a:xfrm>
        </p:spPr>
        <p:txBody>
          <a:bodyPr>
            <a:normAutofit/>
          </a:bodyPr>
          <a:lstStyle/>
          <a:p>
            <a:pPr algn="ctr"/>
            <a:r>
              <a:rPr lang="en-US" sz="4400" b="1" u="sng" dirty="0">
                <a:solidFill>
                  <a:srgbClr val="022258"/>
                </a:solidFill>
              </a:rPr>
              <a:t>Meet Our Team 2</a:t>
            </a:r>
            <a:endParaRPr lang="en-AU" sz="4400" b="1" u="sng" dirty="0">
              <a:solidFill>
                <a:srgbClr val="022258"/>
              </a:solidFill>
            </a:endParaRPr>
          </a:p>
        </p:txBody>
      </p:sp>
      <p:graphicFrame>
        <p:nvGraphicFramePr>
          <p:cNvPr id="4" name="Content Placeholder 3">
            <a:extLst>
              <a:ext uri="{FF2B5EF4-FFF2-40B4-BE49-F238E27FC236}">
                <a16:creationId xmlns:a16="http://schemas.microsoft.com/office/drawing/2014/main" id="{C35F34D1-A0EB-4650-99A3-A32DE9D819F5}"/>
              </a:ext>
            </a:extLst>
          </p:cNvPr>
          <p:cNvGraphicFramePr>
            <a:graphicFrameLocks noGrp="1"/>
          </p:cNvGraphicFramePr>
          <p:nvPr>
            <p:ph idx="1"/>
            <p:extLst>
              <p:ext uri="{D42A27DB-BD31-4B8C-83A1-F6EECF244321}">
                <p14:modId xmlns:p14="http://schemas.microsoft.com/office/powerpoint/2010/main" val="1810710965"/>
              </p:ext>
            </p:extLst>
          </p:nvPr>
        </p:nvGraphicFramePr>
        <p:xfrm>
          <a:off x="157162" y="2459362"/>
          <a:ext cx="7196138" cy="3154200"/>
        </p:xfrm>
        <a:graphic>
          <a:graphicData uri="http://schemas.openxmlformats.org/drawingml/2006/table">
            <a:tbl>
              <a:tblPr firstRow="1" firstCol="1" bandRow="1">
                <a:tableStyleId>{5C22544A-7EE6-4342-B048-85BDC9FD1C3A}</a:tableStyleId>
              </a:tblPr>
              <a:tblGrid>
                <a:gridCol w="1727778">
                  <a:extLst>
                    <a:ext uri="{9D8B030D-6E8A-4147-A177-3AD203B41FA5}">
                      <a16:colId xmlns:a16="http://schemas.microsoft.com/office/drawing/2014/main" val="3523389111"/>
                    </a:ext>
                  </a:extLst>
                </a:gridCol>
                <a:gridCol w="5468360">
                  <a:extLst>
                    <a:ext uri="{9D8B030D-6E8A-4147-A177-3AD203B41FA5}">
                      <a16:colId xmlns:a16="http://schemas.microsoft.com/office/drawing/2014/main" val="4107418765"/>
                    </a:ext>
                  </a:extLst>
                </a:gridCol>
              </a:tblGrid>
              <a:tr h="3154200">
                <a:tc>
                  <a:txBody>
                    <a:bodyPr/>
                    <a:lstStyle/>
                    <a:p>
                      <a:pPr algn="ctr">
                        <a:lnSpc>
                          <a:spcPct val="107000"/>
                        </a:lnSpc>
                        <a:spcAft>
                          <a:spcPts val="800"/>
                        </a:spcAft>
                      </a:pPr>
                      <a:r>
                        <a:rPr lang="en-US" sz="38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800" dirty="0">
                          <a:solidFill>
                            <a:srgbClr val="8E1138"/>
                          </a:solidFill>
                          <a:effectLst/>
                        </a:rPr>
                        <a:t>Cadel Knowles</a:t>
                      </a:r>
                      <a:endParaRPr lang="en-AU" sz="2800" dirty="0">
                        <a:solidFill>
                          <a:srgbClr val="8E1138"/>
                        </a:solidFill>
                        <a:effectLst/>
                      </a:endParaRPr>
                    </a:p>
                    <a:p>
                      <a:pPr algn="ctr"/>
                      <a:r>
                        <a:rPr lang="en-US" sz="1200" b="0" kern="1200" dirty="0">
                          <a:solidFill>
                            <a:schemeClr val="tx1"/>
                          </a:solidFill>
                          <a:effectLst/>
                          <a:latin typeface="+mn-lt"/>
                          <a:ea typeface="+mn-ea"/>
                          <a:cs typeface="+mn-cs"/>
                        </a:rPr>
                        <a:t>Hello, my name is Cadel Knowles and I am a 14-year-old Brentwood Secondary College student. I turn 15 on the 7</a:t>
                      </a:r>
                      <a:r>
                        <a:rPr lang="en-US" sz="1200" b="0" kern="1200" baseline="30000" dirty="0">
                          <a:solidFill>
                            <a:schemeClr val="tx1"/>
                          </a:solidFill>
                          <a:effectLst/>
                          <a:latin typeface="+mn-lt"/>
                          <a:ea typeface="+mn-ea"/>
                          <a:cs typeface="+mn-cs"/>
                        </a:rPr>
                        <a:t>th</a:t>
                      </a:r>
                      <a:r>
                        <a:rPr lang="en-US" sz="1200" b="0" kern="1200" dirty="0">
                          <a:solidFill>
                            <a:schemeClr val="tx1"/>
                          </a:solidFill>
                          <a:effectLst/>
                          <a:latin typeface="+mn-lt"/>
                          <a:ea typeface="+mn-ea"/>
                          <a:cs typeface="+mn-cs"/>
                        </a:rPr>
                        <a:t> of September during which I will be spending my day with my amazing peers here at the SSL. I live with both my dad in </a:t>
                      </a:r>
                      <a:r>
                        <a:rPr lang="en-US" sz="1200" b="0" kern="1200" dirty="0" err="1">
                          <a:solidFill>
                            <a:schemeClr val="tx1"/>
                          </a:solidFill>
                          <a:effectLst/>
                          <a:latin typeface="+mn-lt"/>
                          <a:ea typeface="+mn-ea"/>
                          <a:cs typeface="+mn-cs"/>
                        </a:rPr>
                        <a:t>Notting</a:t>
                      </a:r>
                      <a:r>
                        <a:rPr lang="en-US" sz="1200" b="0" kern="1200" dirty="0">
                          <a:solidFill>
                            <a:schemeClr val="tx1"/>
                          </a:solidFill>
                          <a:effectLst/>
                          <a:latin typeface="+mn-lt"/>
                          <a:ea typeface="+mn-ea"/>
                          <a:cs typeface="+mn-cs"/>
                        </a:rPr>
                        <a:t> Hill, and my mum in Scoresby. In my youth I played Basketball and did Swimming, but now I am coaching a girls’ under 14s Basketball team. I am also preparing to start playing Footy in my free time as well. I spend most of my free time researching random facts about the world as well as practicing my creativity. I have a love for all animals and that is why I am very passionate about our CLP this term. I believe that any animal suffering is an animal too many, hence I believe that the more funds to the RSPCA the better.</a:t>
                      </a:r>
                      <a:endParaRPr lang="en-AU" sz="1200" b="0" kern="1200" dirty="0">
                        <a:solidFill>
                          <a:schemeClr val="tx1"/>
                        </a:solidFill>
                        <a:effectLst/>
                        <a:latin typeface="+mn-lt"/>
                        <a:ea typeface="+mn-ea"/>
                        <a:cs typeface="+mn-cs"/>
                      </a:endParaRPr>
                    </a:p>
                    <a:p>
                      <a:pPr algn="ctr">
                        <a:lnSpc>
                          <a:spcPct val="107000"/>
                        </a:lnSpc>
                        <a:spcAft>
                          <a:spcPts val="800"/>
                        </a:spcAft>
                      </a:pPr>
                      <a:r>
                        <a:rPr lang="en-US" sz="1200" b="0" dirty="0">
                          <a:solidFill>
                            <a:schemeClr val="tx1"/>
                          </a:solidFill>
                          <a:effectLst/>
                        </a:rPr>
                        <a:t> </a:t>
                      </a:r>
                      <a:endParaRPr lang="en-AU"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1044115"/>
                  </a:ext>
                </a:extLst>
              </a:tr>
            </a:tbl>
          </a:graphicData>
        </a:graphic>
      </p:graphicFrame>
      <p:pic>
        <p:nvPicPr>
          <p:cNvPr id="10" name="Picture 9">
            <a:extLst>
              <a:ext uri="{FF2B5EF4-FFF2-40B4-BE49-F238E27FC236}">
                <a16:creationId xmlns:a16="http://schemas.microsoft.com/office/drawing/2014/main" id="{3F5AA1B2-0C41-4F6D-9892-E6758C2A98D5}"/>
              </a:ext>
            </a:extLst>
          </p:cNvPr>
          <p:cNvPicPr>
            <a:picLocks noChangeAspect="1"/>
          </p:cNvPicPr>
          <p:nvPr/>
        </p:nvPicPr>
        <p:blipFill>
          <a:blip r:embed="rId3"/>
          <a:stretch>
            <a:fillRect/>
          </a:stretch>
        </p:blipFill>
        <p:spPr>
          <a:xfrm>
            <a:off x="5247981" y="301488"/>
            <a:ext cx="2105319" cy="466790"/>
          </a:xfrm>
          <a:prstGeom prst="rect">
            <a:avLst/>
          </a:prstGeom>
        </p:spPr>
      </p:pic>
      <p:graphicFrame>
        <p:nvGraphicFramePr>
          <p:cNvPr id="3" name="Table 2">
            <a:extLst>
              <a:ext uri="{FF2B5EF4-FFF2-40B4-BE49-F238E27FC236}">
                <a16:creationId xmlns:a16="http://schemas.microsoft.com/office/drawing/2014/main" id="{B48387C0-2C2F-4671-A066-50CF8B485F7D}"/>
              </a:ext>
            </a:extLst>
          </p:cNvPr>
          <p:cNvGraphicFramePr>
            <a:graphicFrameLocks noGrp="1"/>
          </p:cNvGraphicFramePr>
          <p:nvPr>
            <p:extLst>
              <p:ext uri="{D42A27DB-BD31-4B8C-83A1-F6EECF244321}">
                <p14:modId xmlns:p14="http://schemas.microsoft.com/office/powerpoint/2010/main" val="353748060"/>
              </p:ext>
            </p:extLst>
          </p:nvPr>
        </p:nvGraphicFramePr>
        <p:xfrm>
          <a:off x="157162" y="6276109"/>
          <a:ext cx="7199602" cy="2847109"/>
        </p:xfrm>
        <a:graphic>
          <a:graphicData uri="http://schemas.openxmlformats.org/drawingml/2006/table">
            <a:tbl>
              <a:tblPr firstRow="1" firstCol="1" bandRow="1">
                <a:tableStyleId>{5C22544A-7EE6-4342-B048-85BDC9FD1C3A}</a:tableStyleId>
              </a:tblPr>
              <a:tblGrid>
                <a:gridCol w="1713202">
                  <a:extLst>
                    <a:ext uri="{9D8B030D-6E8A-4147-A177-3AD203B41FA5}">
                      <a16:colId xmlns:a16="http://schemas.microsoft.com/office/drawing/2014/main" val="1298592224"/>
                    </a:ext>
                  </a:extLst>
                </a:gridCol>
                <a:gridCol w="5486400">
                  <a:extLst>
                    <a:ext uri="{9D8B030D-6E8A-4147-A177-3AD203B41FA5}">
                      <a16:colId xmlns:a16="http://schemas.microsoft.com/office/drawing/2014/main" val="2969244930"/>
                    </a:ext>
                  </a:extLst>
                </a:gridCol>
              </a:tblGrid>
              <a:tr h="2847109">
                <a:tc>
                  <a:txBody>
                    <a:bodyPr/>
                    <a:lstStyle/>
                    <a:p>
                      <a:pPr algn="ctr">
                        <a:lnSpc>
                          <a:spcPct val="107000"/>
                        </a:lnSpc>
                        <a:spcAft>
                          <a:spcPts val="800"/>
                        </a:spcAft>
                      </a:pPr>
                      <a:r>
                        <a:rPr lang="en-US" sz="38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2800" b="1" dirty="0">
                          <a:solidFill>
                            <a:srgbClr val="8E1138"/>
                          </a:solidFill>
                          <a:effectLst/>
                        </a:rPr>
                        <a:t>Neha Raj</a:t>
                      </a:r>
                      <a:endParaRPr lang="en-AU" sz="2800" b="1" dirty="0">
                        <a:solidFill>
                          <a:srgbClr val="8E1138"/>
                        </a:solidFill>
                        <a:effectLst/>
                      </a:endParaRPr>
                    </a:p>
                    <a:p>
                      <a:pPr algn="ctr"/>
                      <a:r>
                        <a:rPr lang="en-US" sz="1200" b="0" kern="1200" dirty="0">
                          <a:solidFill>
                            <a:schemeClr val="dk1"/>
                          </a:solidFill>
                          <a:effectLst/>
                          <a:latin typeface="+mn-lt"/>
                          <a:ea typeface="+mn-ea"/>
                          <a:cs typeface="+mn-cs"/>
                        </a:rPr>
                        <a:t>Hi, my name is Neha Raj. I was born in Singapore and moved to Australia 4 years ago in 2019. I love to play badminton and cook. I live in a family of four which includes my mum, dad, brother and me. I like to challenge myself and expand my comfort zone. I am grateful to be chosen to participate in the School for Student Leadership program and I hope to improve my leadership skills overtime. I think this would be beneficial to our local RSPCA by providing funds and awareness.</a:t>
                      </a:r>
                      <a:endParaRPr lang="en-AU" sz="1200" b="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8743385"/>
                  </a:ext>
                </a:extLst>
              </a:tr>
            </a:tbl>
          </a:graphicData>
        </a:graphic>
      </p:graphicFrame>
      <p:pic>
        <p:nvPicPr>
          <p:cNvPr id="6" name="Picture 5">
            <a:extLst>
              <a:ext uri="{FF2B5EF4-FFF2-40B4-BE49-F238E27FC236}">
                <a16:creationId xmlns:a16="http://schemas.microsoft.com/office/drawing/2014/main" id="{EC8A8E2F-3D6A-4A43-9D40-B907D588C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162" y="2688600"/>
            <a:ext cx="1772091" cy="2657306"/>
          </a:xfrm>
          <a:prstGeom prst="rect">
            <a:avLst/>
          </a:prstGeom>
        </p:spPr>
      </p:pic>
      <p:pic>
        <p:nvPicPr>
          <p:cNvPr id="11" name="Picture 10">
            <a:extLst>
              <a:ext uri="{FF2B5EF4-FFF2-40B4-BE49-F238E27FC236}">
                <a16:creationId xmlns:a16="http://schemas.microsoft.com/office/drawing/2014/main" id="{4F6BBD16-84DE-4507-A2DF-7F0F91BB4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63" y="6371010"/>
            <a:ext cx="1772090" cy="2657305"/>
          </a:xfrm>
          <a:prstGeom prst="rect">
            <a:avLst/>
          </a:prstGeom>
        </p:spPr>
      </p:pic>
    </p:spTree>
    <p:extLst>
      <p:ext uri="{BB962C8B-B14F-4D97-AF65-F5344CB8AC3E}">
        <p14:creationId xmlns:p14="http://schemas.microsoft.com/office/powerpoint/2010/main" val="249528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entwood Secondary College – Information about Brentwood Secondary College">
            <a:extLst>
              <a:ext uri="{FF2B5EF4-FFF2-40B4-BE49-F238E27FC236}">
                <a16:creationId xmlns:a16="http://schemas.microsoft.com/office/drawing/2014/main" id="{E89B800E-D260-45DB-920E-4410F13F2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94" y="133632"/>
            <a:ext cx="1291049" cy="947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EF5EFC7-2165-46FF-A9F1-B25FE363C322}"/>
              </a:ext>
            </a:extLst>
          </p:cNvPr>
          <p:cNvSpPr>
            <a:spLocks noGrp="1"/>
          </p:cNvSpPr>
          <p:nvPr>
            <p:ph type="title"/>
          </p:nvPr>
        </p:nvSpPr>
        <p:spPr>
          <a:xfrm>
            <a:off x="519727" y="921364"/>
            <a:ext cx="6520220" cy="947831"/>
          </a:xfrm>
        </p:spPr>
        <p:txBody>
          <a:bodyPr>
            <a:normAutofit/>
          </a:bodyPr>
          <a:lstStyle/>
          <a:p>
            <a:pPr algn="ctr"/>
            <a:r>
              <a:rPr lang="en-US" sz="4400" b="1" u="sng" dirty="0">
                <a:solidFill>
                  <a:srgbClr val="022258"/>
                </a:solidFill>
              </a:rPr>
              <a:t>Project Overview</a:t>
            </a:r>
            <a:endParaRPr lang="en-AU" sz="4400" b="1" u="sng" dirty="0">
              <a:solidFill>
                <a:srgbClr val="022258"/>
              </a:solidFill>
            </a:endParaRPr>
          </a:p>
        </p:txBody>
      </p:sp>
      <p:sp>
        <p:nvSpPr>
          <p:cNvPr id="3" name="Content Placeholder 2">
            <a:extLst>
              <a:ext uri="{FF2B5EF4-FFF2-40B4-BE49-F238E27FC236}">
                <a16:creationId xmlns:a16="http://schemas.microsoft.com/office/drawing/2014/main" id="{14E979ED-DBE2-4B0F-86A4-D3D915872748}"/>
              </a:ext>
            </a:extLst>
          </p:cNvPr>
          <p:cNvSpPr>
            <a:spLocks noGrp="1"/>
          </p:cNvSpPr>
          <p:nvPr>
            <p:ph idx="1"/>
          </p:nvPr>
        </p:nvSpPr>
        <p:spPr>
          <a:xfrm>
            <a:off x="519727" y="2044753"/>
            <a:ext cx="6520220" cy="8125690"/>
          </a:xfrm>
          <a:solidFill>
            <a:schemeClr val="bg1"/>
          </a:solidFill>
        </p:spPr>
        <p:txBody>
          <a:bodyPr>
            <a:normAutofit lnSpcReduction="10000"/>
          </a:bodyPr>
          <a:lstStyle/>
          <a:p>
            <a:pPr marL="0" indent="0" algn="ctr">
              <a:lnSpc>
                <a:spcPct val="115000"/>
              </a:lnSpc>
              <a:spcAft>
                <a:spcPts val="1000"/>
              </a:spcAft>
              <a:buNone/>
            </a:pPr>
            <a:r>
              <a:rPr lang="en-US" sz="3200" dirty="0">
                <a:solidFill>
                  <a:srgbClr val="8E1138"/>
                </a:solidFill>
                <a:effectLst/>
                <a:latin typeface="Times New Roman" panose="02020603050405020304" pitchFamily="18" charset="0"/>
                <a:ea typeface="Times New Roman" panose="02020603050405020304" pitchFamily="18" charset="0"/>
                <a:cs typeface="Times New Roman" panose="02020603050405020304" pitchFamily="18" charset="0"/>
              </a:rPr>
              <a:t>Rationale</a:t>
            </a:r>
            <a:endParaRPr lang="en-AU" sz="3200" dirty="0">
              <a:solidFill>
                <a:srgbClr val="8E113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r>
              <a:rPr lang="en-US" sz="1600" dirty="0">
                <a:solidFill>
                  <a:srgbClr val="000000"/>
                </a:solidFill>
                <a:effectLst/>
                <a:ea typeface="Times New Roman" panose="02020603050405020304" pitchFamily="18" charset="0"/>
                <a:cs typeface="Times New Roman" panose="02020603050405020304" pitchFamily="18" charset="0"/>
              </a:rPr>
              <a:t>We chose the RSPCA, as we are very passionate about animals, and believe that they should always have their basic needs met. When it comes to animal welfare, the RSPCA have been the frontrunner out of all the various organizations, and are the most trusted of all the options.</a:t>
            </a:r>
            <a:endParaRPr lang="en-AU" sz="1600" dirty="0">
              <a:effectLst/>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r>
              <a:rPr lang="en-US" sz="3200" dirty="0">
                <a:solidFill>
                  <a:srgbClr val="8E1138"/>
                </a:solidFill>
                <a:effectLst/>
                <a:latin typeface="Times New Roman" panose="02020603050405020304" pitchFamily="18" charset="0"/>
                <a:ea typeface="Times New Roman" panose="02020603050405020304" pitchFamily="18" charset="0"/>
                <a:cs typeface="Times New Roman" panose="02020603050405020304" pitchFamily="18" charset="0"/>
              </a:rPr>
              <a:t>Vision</a:t>
            </a:r>
            <a:endParaRPr lang="en-AU" sz="3200" dirty="0">
              <a:solidFill>
                <a:srgbClr val="8E11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r>
              <a:rPr lang="en-US" sz="1600" dirty="0">
                <a:effectLst/>
                <a:ea typeface="Times New Roman" panose="02020603050405020304" pitchFamily="18" charset="0"/>
                <a:cs typeface="Times New Roman" panose="02020603050405020304" pitchFamily="18" charset="0"/>
              </a:rPr>
              <a:t>The vision of our CLP, is to raise funds for the RSPCA. We plan to achieve this through the running of a sausage sizzle as well as a raffle; the winner of said raffle getting a chance to visit the RSPCA on an excursion. We will run these activities on Brentwood’s term 4 community day, and 100% of profits will be directed towards the RSPCA. The RSPCA is a not-for-profit organization that provides support for animals in need, and relies solely on the generosity of donors such as ourselves.</a:t>
            </a:r>
            <a:endParaRPr lang="en-AU" sz="1600" dirty="0">
              <a:effectLst/>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r>
              <a:rPr lang="en-US" sz="3200" dirty="0">
                <a:solidFill>
                  <a:srgbClr val="8E1138"/>
                </a:solidFill>
                <a:effectLst/>
                <a:latin typeface="Times New Roman" panose="02020603050405020304" pitchFamily="18" charset="0"/>
                <a:ea typeface="Times New Roman" panose="02020603050405020304" pitchFamily="18" charset="0"/>
                <a:cs typeface="Times New Roman" panose="02020603050405020304" pitchFamily="18" charset="0"/>
              </a:rPr>
              <a:t>Summary</a:t>
            </a:r>
            <a:endParaRPr lang="en-AU" sz="3200" dirty="0">
              <a:solidFill>
                <a:srgbClr val="8E11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15000"/>
              </a:lnSpc>
              <a:spcAft>
                <a:spcPts val="1000"/>
              </a:spcAft>
              <a:buNone/>
            </a:pPr>
            <a:r>
              <a:rPr lang="en-US" sz="1600" dirty="0">
                <a:solidFill>
                  <a:srgbClr val="000000"/>
                </a:solidFill>
                <a:effectLst/>
                <a:ea typeface="Times New Roman" panose="02020603050405020304" pitchFamily="18" charset="0"/>
                <a:cs typeface="Times New Roman" panose="02020603050405020304" pitchFamily="18" charset="0"/>
              </a:rPr>
              <a:t>For our sausage sizzle, we are using the standard quantities used by Brentwood. This consists of: 1300 sausages ($648), 72 loaves of bread ($173), vegetarian/vegan allowance ($100). This totals out to $921, and the expected sales, based off previous events, is approximately $2700, this leaves an estimated $1780 of profits from the sausage sizzle alone. Furthermore, we are running a raffle, with the prize being an excursion tour of the RSPCA. Whilst we have little idea what the profits of such an event would be, we can assume that it will increase our overall profit</a:t>
            </a:r>
            <a:r>
              <a:rPr lang="en-US" sz="1600" b="1" dirty="0">
                <a:solidFill>
                  <a:srgbClr val="000000"/>
                </a:solidFill>
                <a:effectLst/>
                <a:ea typeface="Times New Roman" panose="02020603050405020304" pitchFamily="18" charset="0"/>
                <a:cs typeface="Times New Roman" panose="02020603050405020304" pitchFamily="18" charset="0"/>
              </a:rPr>
              <a:t>.</a:t>
            </a:r>
            <a:endParaRPr lang="en-AU" sz="1600" b="1" dirty="0">
              <a:effectLst/>
              <a:ea typeface="Times New Roman" panose="02020603050405020304" pitchFamily="18" charset="0"/>
              <a:cs typeface="Times New Roman" panose="02020603050405020304" pitchFamily="18" charset="0"/>
            </a:endParaRPr>
          </a:p>
          <a:p>
            <a:pPr marL="0" indent="0">
              <a:buNone/>
            </a:pPr>
            <a:endParaRPr lang="en-AU" dirty="0"/>
          </a:p>
        </p:txBody>
      </p:sp>
      <p:pic>
        <p:nvPicPr>
          <p:cNvPr id="10" name="Picture 9">
            <a:extLst>
              <a:ext uri="{FF2B5EF4-FFF2-40B4-BE49-F238E27FC236}">
                <a16:creationId xmlns:a16="http://schemas.microsoft.com/office/drawing/2014/main" id="{C09BF1DD-90B1-463B-B171-9A14FAC7672B}"/>
              </a:ext>
            </a:extLst>
          </p:cNvPr>
          <p:cNvPicPr>
            <a:picLocks noChangeAspect="1"/>
          </p:cNvPicPr>
          <p:nvPr/>
        </p:nvPicPr>
        <p:blipFill>
          <a:blip r:embed="rId3"/>
          <a:stretch>
            <a:fillRect/>
          </a:stretch>
        </p:blipFill>
        <p:spPr>
          <a:xfrm>
            <a:off x="5447628" y="335846"/>
            <a:ext cx="2105319" cy="466790"/>
          </a:xfrm>
          <a:prstGeom prst="rect">
            <a:avLst/>
          </a:prstGeom>
        </p:spPr>
      </p:pic>
    </p:spTree>
    <p:extLst>
      <p:ext uri="{BB962C8B-B14F-4D97-AF65-F5344CB8AC3E}">
        <p14:creationId xmlns:p14="http://schemas.microsoft.com/office/powerpoint/2010/main" val="266639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0F8598-C694-4EE4-8101-FA0FB0F9FBFB}"/>
              </a:ext>
            </a:extLst>
          </p:cNvPr>
          <p:cNvSpPr/>
          <p:nvPr/>
        </p:nvSpPr>
        <p:spPr>
          <a:xfrm>
            <a:off x="0" y="-1"/>
            <a:ext cx="7559675" cy="174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Brentwood Secondary College – Information about Brentwood Secondary College">
            <a:extLst>
              <a:ext uri="{FF2B5EF4-FFF2-40B4-BE49-F238E27FC236}">
                <a16:creationId xmlns:a16="http://schemas.microsoft.com/office/drawing/2014/main" id="{02FBD153-0582-4D0C-BC6A-520395343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2" y="28769"/>
            <a:ext cx="1347863" cy="9895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9980A2-009B-44D7-9A5B-6FC48D754307}"/>
              </a:ext>
            </a:extLst>
          </p:cNvPr>
          <p:cNvSpPr>
            <a:spLocks noGrp="1"/>
          </p:cNvSpPr>
          <p:nvPr>
            <p:ph type="ctrTitle"/>
          </p:nvPr>
        </p:nvSpPr>
        <p:spPr>
          <a:xfrm>
            <a:off x="566975" y="394855"/>
            <a:ext cx="6425724" cy="955963"/>
          </a:xfrm>
        </p:spPr>
        <p:txBody>
          <a:bodyPr>
            <a:normAutofit/>
          </a:bodyPr>
          <a:lstStyle/>
          <a:p>
            <a:r>
              <a:rPr lang="en-US" sz="4400" b="1" u="sng" dirty="0">
                <a:solidFill>
                  <a:srgbClr val="022258"/>
                </a:solidFill>
              </a:rPr>
              <a:t>Action Plan 1</a:t>
            </a:r>
            <a:endParaRPr lang="en-AU" sz="4400" b="1" u="sng" dirty="0">
              <a:solidFill>
                <a:srgbClr val="022258"/>
              </a:solidFill>
            </a:endParaRPr>
          </a:p>
        </p:txBody>
      </p:sp>
      <p:sp>
        <p:nvSpPr>
          <p:cNvPr id="3" name="Subtitle 2">
            <a:extLst>
              <a:ext uri="{FF2B5EF4-FFF2-40B4-BE49-F238E27FC236}">
                <a16:creationId xmlns:a16="http://schemas.microsoft.com/office/drawing/2014/main" id="{41A04115-7EB4-4134-8B7A-980392888013}"/>
              </a:ext>
            </a:extLst>
          </p:cNvPr>
          <p:cNvSpPr>
            <a:spLocks noGrp="1"/>
          </p:cNvSpPr>
          <p:nvPr>
            <p:ph type="subTitle" idx="1"/>
          </p:nvPr>
        </p:nvSpPr>
        <p:spPr>
          <a:xfrm>
            <a:off x="566975" y="1496291"/>
            <a:ext cx="6425724" cy="8499764"/>
          </a:xfrm>
        </p:spPr>
        <p:txBody>
          <a:bodyPr/>
          <a:lstStyle/>
          <a:p>
            <a:endParaRPr lang="en-AU" dirty="0"/>
          </a:p>
        </p:txBody>
      </p:sp>
      <p:graphicFrame>
        <p:nvGraphicFramePr>
          <p:cNvPr id="5" name="Table 5">
            <a:extLst>
              <a:ext uri="{FF2B5EF4-FFF2-40B4-BE49-F238E27FC236}">
                <a16:creationId xmlns:a16="http://schemas.microsoft.com/office/drawing/2014/main" id="{6A20DE43-92F0-4C3C-A107-43F2DE690C86}"/>
              </a:ext>
            </a:extLst>
          </p:cNvPr>
          <p:cNvGraphicFramePr>
            <a:graphicFrameLocks noGrp="1"/>
          </p:cNvGraphicFramePr>
          <p:nvPr/>
        </p:nvGraphicFramePr>
        <p:xfrm>
          <a:off x="269822" y="1476872"/>
          <a:ext cx="7066160" cy="8997164"/>
        </p:xfrm>
        <a:graphic>
          <a:graphicData uri="http://schemas.openxmlformats.org/drawingml/2006/table">
            <a:tbl>
              <a:tblPr firstRow="1" bandRow="1">
                <a:tableStyleId>{5C22544A-7EE6-4342-B048-85BDC9FD1C3A}</a:tableStyleId>
              </a:tblPr>
              <a:tblGrid>
                <a:gridCol w="1584420">
                  <a:extLst>
                    <a:ext uri="{9D8B030D-6E8A-4147-A177-3AD203B41FA5}">
                      <a16:colId xmlns:a16="http://schemas.microsoft.com/office/drawing/2014/main" val="4278410256"/>
                    </a:ext>
                  </a:extLst>
                </a:gridCol>
                <a:gridCol w="5481740">
                  <a:extLst>
                    <a:ext uri="{9D8B030D-6E8A-4147-A177-3AD203B41FA5}">
                      <a16:colId xmlns:a16="http://schemas.microsoft.com/office/drawing/2014/main" val="102769122"/>
                    </a:ext>
                  </a:extLst>
                </a:gridCol>
              </a:tblGrid>
              <a:tr h="1903433">
                <a:tc>
                  <a:txBody>
                    <a:bodyPr/>
                    <a:lstStyle/>
                    <a:p>
                      <a:pPr algn="ctr"/>
                      <a:endParaRPr lang="en-US" sz="2800" b="1" dirty="0">
                        <a:solidFill>
                          <a:schemeClr val="tx1"/>
                        </a:solidFill>
                      </a:endParaRPr>
                    </a:p>
                    <a:p>
                      <a:pPr algn="ctr"/>
                      <a:r>
                        <a:rPr lang="en-US" sz="2800" b="1" dirty="0">
                          <a:solidFill>
                            <a:schemeClr val="tx1"/>
                          </a:solidFill>
                        </a:rPr>
                        <a:t>Plan</a:t>
                      </a:r>
                      <a:endParaRPr lang="en-AU" sz="2800" b="1" dirty="0">
                        <a:solidFill>
                          <a:schemeClr val="tx1"/>
                        </a:solidFill>
                      </a:endParaRPr>
                    </a:p>
                  </a:txBody>
                  <a:tcPr>
                    <a:solidFill>
                      <a:schemeClr val="accent5">
                        <a:lumMod val="60000"/>
                        <a:lumOff val="40000"/>
                      </a:schemeClr>
                    </a:solidFill>
                  </a:tcPr>
                </a:tc>
                <a:tc>
                  <a:txBody>
                    <a:bodyPr/>
                    <a:lstStyle/>
                    <a:p>
                      <a:pPr marL="285750" indent="-285750">
                        <a:buFont typeface="Arial" panose="020B0604020202020204" pitchFamily="34" charset="0"/>
                        <a:buChar char="•"/>
                      </a:pPr>
                      <a:r>
                        <a:rPr lang="en-US" sz="1600" b="0" dirty="0">
                          <a:solidFill>
                            <a:schemeClr val="tx1"/>
                          </a:solidFill>
                        </a:rPr>
                        <a:t>Confirm what all stalls will be doing</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Contact RSPCA and get their support</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Figure out numbers of how much of everything we will need</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Talk to </a:t>
                      </a:r>
                      <a:r>
                        <a:rPr lang="en-US" sz="1600" b="0" dirty="0" err="1">
                          <a:solidFill>
                            <a:schemeClr val="tx1"/>
                          </a:solidFill>
                        </a:rPr>
                        <a:t>Ms</a:t>
                      </a:r>
                      <a:r>
                        <a:rPr lang="en-US" sz="1600" b="0" dirty="0">
                          <a:solidFill>
                            <a:schemeClr val="tx1"/>
                          </a:solidFill>
                        </a:rPr>
                        <a:t> Saathoff and school at home</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Figure out date and location to host fair</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Figure out date for RSPCA volunteer day</a:t>
                      </a:r>
                    </a:p>
                    <a:p>
                      <a:pPr marL="285750" indent="-285750">
                        <a:buFont typeface="Arial" panose="020B0604020202020204" pitchFamily="34" charset="0"/>
                        <a:buChar char="•"/>
                      </a:pPr>
                      <a:endParaRPr lang="en-AU" sz="1600" b="0" dirty="0">
                        <a:solidFill>
                          <a:schemeClr val="tx1"/>
                        </a:solidFill>
                      </a:endParaRPr>
                    </a:p>
                  </a:txBody>
                  <a:tcPr>
                    <a:solidFill>
                      <a:schemeClr val="accent5">
                        <a:lumMod val="60000"/>
                        <a:lumOff val="40000"/>
                      </a:schemeClr>
                    </a:solidFill>
                  </a:tcPr>
                </a:tc>
                <a:extLst>
                  <a:ext uri="{0D108BD9-81ED-4DB2-BD59-A6C34878D82A}">
                    <a16:rowId xmlns:a16="http://schemas.microsoft.com/office/drawing/2014/main" val="974313908"/>
                  </a:ext>
                </a:extLst>
              </a:tr>
              <a:tr h="1699914">
                <a:tc>
                  <a:txBody>
                    <a:bodyPr/>
                    <a:lstStyle/>
                    <a:p>
                      <a:pPr algn="ctr"/>
                      <a:endParaRPr lang="en-US" sz="2800" b="1" dirty="0"/>
                    </a:p>
                    <a:p>
                      <a:pPr algn="ctr"/>
                      <a:r>
                        <a:rPr lang="en-US" sz="2800" b="1" dirty="0"/>
                        <a:t>Promote</a:t>
                      </a:r>
                      <a:endParaRPr lang="en-AU" sz="2800" b="1" dirty="0"/>
                    </a:p>
                  </a:txBody>
                  <a:tcPr>
                    <a:solidFill>
                      <a:schemeClr val="accent5">
                        <a:lumMod val="40000"/>
                        <a:lumOff val="60000"/>
                        <a:alpha val="95000"/>
                      </a:schemeClr>
                    </a:solidFill>
                  </a:tcPr>
                </a:tc>
                <a:tc>
                  <a:txBody>
                    <a:bodyPr/>
                    <a:lstStyle/>
                    <a:p>
                      <a:pPr marL="285750" indent="-285750">
                        <a:buFont typeface="Arial" panose="020B0604020202020204" pitchFamily="34" charset="0"/>
                        <a:buChar char="•"/>
                      </a:pPr>
                      <a:r>
                        <a:rPr lang="en-US" sz="1600" dirty="0"/>
                        <a:t>Create Posters to advertise the fair and volunteer day</a:t>
                      </a:r>
                    </a:p>
                    <a:p>
                      <a:pPr marL="285750" indent="-285750">
                        <a:buFont typeface="Arial" panose="020B0604020202020204" pitchFamily="34" charset="0"/>
                        <a:buChar char="•"/>
                      </a:pPr>
                      <a:r>
                        <a:rPr lang="en-US" sz="1600" dirty="0"/>
                        <a:t>Create donations bucket design</a:t>
                      </a:r>
                    </a:p>
                    <a:p>
                      <a:pPr marL="285750" indent="-285750">
                        <a:buFont typeface="Arial" panose="020B0604020202020204" pitchFamily="34" charset="0"/>
                        <a:buChar char="•"/>
                      </a:pPr>
                      <a:r>
                        <a:rPr lang="en-US" sz="1600" dirty="0" err="1"/>
                        <a:t>Organise</a:t>
                      </a:r>
                      <a:r>
                        <a:rPr lang="en-US" sz="1600" dirty="0"/>
                        <a:t> and present the day to our school prior via assembly</a:t>
                      </a:r>
                    </a:p>
                    <a:p>
                      <a:pPr marL="285750" indent="-285750">
                        <a:buFont typeface="Arial" panose="020B0604020202020204" pitchFamily="34" charset="0"/>
                        <a:buChar char="•"/>
                      </a:pPr>
                      <a:r>
                        <a:rPr lang="en-US" sz="1600" dirty="0"/>
                        <a:t>Publicize raffle</a:t>
                      </a:r>
                      <a:endParaRPr lang="en-AU" sz="1600" dirty="0"/>
                    </a:p>
                  </a:txBody>
                  <a:tcPr>
                    <a:solidFill>
                      <a:schemeClr val="accent5">
                        <a:lumMod val="40000"/>
                        <a:lumOff val="60000"/>
                        <a:alpha val="95000"/>
                      </a:schemeClr>
                    </a:solidFill>
                  </a:tcPr>
                </a:tc>
                <a:extLst>
                  <a:ext uri="{0D108BD9-81ED-4DB2-BD59-A6C34878D82A}">
                    <a16:rowId xmlns:a16="http://schemas.microsoft.com/office/drawing/2014/main" val="896142573"/>
                  </a:ext>
                </a:extLst>
              </a:tr>
              <a:tr h="1387247">
                <a:tc>
                  <a:txBody>
                    <a:bodyPr/>
                    <a:lstStyle/>
                    <a:p>
                      <a:pPr algn="ctr"/>
                      <a:endParaRPr lang="en-US" sz="2800" b="1" dirty="0"/>
                    </a:p>
                    <a:p>
                      <a:pPr algn="ctr"/>
                      <a:r>
                        <a:rPr lang="en-US" sz="2800" b="1" dirty="0"/>
                        <a:t>Prepare</a:t>
                      </a:r>
                      <a:endParaRPr lang="en-AU" sz="2800" b="1" dirty="0"/>
                    </a:p>
                  </a:txBody>
                  <a:tcPr>
                    <a:solidFill>
                      <a:schemeClr val="accent1">
                        <a:tint val="20000"/>
                        <a:alpha val="95000"/>
                      </a:schemeClr>
                    </a:solidFill>
                  </a:tcPr>
                </a:tc>
                <a:tc>
                  <a:txBody>
                    <a:bodyPr/>
                    <a:lstStyle/>
                    <a:p>
                      <a:pPr marL="285750" indent="-285750">
                        <a:buFont typeface="Arial" panose="020B0604020202020204" pitchFamily="34" charset="0"/>
                        <a:buChar char="•"/>
                      </a:pPr>
                      <a:r>
                        <a:rPr lang="en-US" sz="1600" dirty="0"/>
                        <a:t>Contact RSPCA and talk them through what we are doing</a:t>
                      </a:r>
                    </a:p>
                    <a:p>
                      <a:pPr marL="285750" indent="-285750">
                        <a:buFont typeface="Arial" panose="020B0604020202020204" pitchFamily="34" charset="0"/>
                        <a:buChar char="•"/>
                      </a:pPr>
                      <a:r>
                        <a:rPr lang="en-US" sz="1600" dirty="0"/>
                        <a:t>Get sponsorship and donations from Woolworths/Coles</a:t>
                      </a:r>
                    </a:p>
                    <a:p>
                      <a:pPr marL="285750" indent="-285750">
                        <a:buFont typeface="Arial" panose="020B0604020202020204" pitchFamily="34" charset="0"/>
                        <a:buChar char="•"/>
                      </a:pPr>
                      <a:r>
                        <a:rPr lang="en-US" sz="1600" dirty="0"/>
                        <a:t>Bake the sweets for bake sale</a:t>
                      </a:r>
                    </a:p>
                    <a:p>
                      <a:pPr marL="285750" indent="-285750">
                        <a:buFont typeface="Arial" panose="020B0604020202020204" pitchFamily="34" charset="0"/>
                        <a:buChar char="•"/>
                      </a:pPr>
                      <a:r>
                        <a:rPr lang="en-US" sz="1600" dirty="0"/>
                        <a:t>Set up donation’s bucket</a:t>
                      </a:r>
                    </a:p>
                    <a:p>
                      <a:pPr marL="0" indent="0">
                        <a:buFont typeface="Arial" panose="020B0604020202020204" pitchFamily="34" charset="0"/>
                        <a:buNone/>
                      </a:pPr>
                      <a:endParaRPr lang="en-US" sz="1600" dirty="0"/>
                    </a:p>
                  </a:txBody>
                  <a:tcPr>
                    <a:solidFill>
                      <a:schemeClr val="accent1">
                        <a:tint val="20000"/>
                        <a:alpha val="95000"/>
                      </a:schemeClr>
                    </a:solidFill>
                  </a:tcPr>
                </a:tc>
                <a:extLst>
                  <a:ext uri="{0D108BD9-81ED-4DB2-BD59-A6C34878D82A}">
                    <a16:rowId xmlns:a16="http://schemas.microsoft.com/office/drawing/2014/main" val="3190532301"/>
                  </a:ext>
                </a:extLst>
              </a:tr>
              <a:tr h="2306656">
                <a:tc>
                  <a:txBody>
                    <a:bodyPr/>
                    <a:lstStyle/>
                    <a:p>
                      <a:pPr algn="ctr"/>
                      <a:endParaRPr lang="en-US" sz="2800" b="1" dirty="0"/>
                    </a:p>
                    <a:p>
                      <a:pPr algn="ctr"/>
                      <a:endParaRPr lang="en-US" sz="2800" b="1" dirty="0"/>
                    </a:p>
                    <a:p>
                      <a:pPr algn="ctr"/>
                      <a:r>
                        <a:rPr lang="en-US" sz="2800" b="1" dirty="0"/>
                        <a:t>Do</a:t>
                      </a:r>
                      <a:endParaRPr lang="en-AU" sz="2800" b="1" dirty="0"/>
                    </a:p>
                  </a:txBody>
                  <a:tcPr>
                    <a:solidFill>
                      <a:schemeClr val="accent1">
                        <a:tint val="40000"/>
                        <a:alpha val="95000"/>
                      </a:schemeClr>
                    </a:solidFill>
                  </a:tcPr>
                </a:tc>
                <a:tc>
                  <a:txBody>
                    <a:bodyPr/>
                    <a:lstStyle/>
                    <a:p>
                      <a:pPr marL="285750" indent="-285750">
                        <a:buFont typeface="Arial" panose="020B0604020202020204" pitchFamily="34" charset="0"/>
                        <a:buChar char="•"/>
                      </a:pPr>
                      <a:r>
                        <a:rPr lang="en-US" sz="1600" dirty="0"/>
                        <a:t>Set up stalls in hardcourt</a:t>
                      </a:r>
                    </a:p>
                    <a:p>
                      <a:pPr marL="285750" indent="-285750">
                        <a:buFont typeface="Arial" panose="020B0604020202020204" pitchFamily="34" charset="0"/>
                        <a:buChar char="•"/>
                      </a:pPr>
                      <a:r>
                        <a:rPr lang="en-US" sz="1600" dirty="0"/>
                        <a:t>Cook sausages </a:t>
                      </a:r>
                    </a:p>
                    <a:p>
                      <a:pPr marL="285750" indent="-285750">
                        <a:buFont typeface="Arial" panose="020B0604020202020204" pitchFamily="34" charset="0"/>
                        <a:buChar char="•"/>
                      </a:pPr>
                      <a:r>
                        <a:rPr lang="en-US" sz="1600" dirty="0"/>
                        <a:t>Sell baked goods, sausages and drinks</a:t>
                      </a:r>
                    </a:p>
                    <a:p>
                      <a:pPr marL="285750" indent="-285750">
                        <a:buFont typeface="Arial" panose="020B0604020202020204" pitchFamily="34" charset="0"/>
                        <a:buChar char="•"/>
                      </a:pPr>
                      <a:r>
                        <a:rPr lang="en-US" sz="1600" dirty="0"/>
                        <a:t>Draw the raffle one tickets have been purchased</a:t>
                      </a:r>
                      <a:br>
                        <a:rPr lang="en-US" sz="1600" dirty="0"/>
                      </a:br>
                      <a:br>
                        <a:rPr lang="en-US" sz="1600" dirty="0"/>
                      </a:br>
                      <a:endParaRPr lang="en-US" sz="1600" dirty="0"/>
                    </a:p>
                    <a:p>
                      <a:pPr marL="285750" indent="-285750">
                        <a:buFont typeface="Arial" panose="020B0604020202020204" pitchFamily="34" charset="0"/>
                        <a:buChar char="•"/>
                      </a:pPr>
                      <a:r>
                        <a:rPr lang="en-US" sz="1600" dirty="0"/>
                        <a:t>Spend a day volunteering at the RSPCA</a:t>
                      </a:r>
                    </a:p>
                  </a:txBody>
                  <a:tcPr>
                    <a:solidFill>
                      <a:schemeClr val="accent1">
                        <a:tint val="40000"/>
                        <a:alpha val="95000"/>
                      </a:schemeClr>
                    </a:solidFill>
                  </a:tcPr>
                </a:tc>
                <a:extLst>
                  <a:ext uri="{0D108BD9-81ED-4DB2-BD59-A6C34878D82A}">
                    <a16:rowId xmlns:a16="http://schemas.microsoft.com/office/drawing/2014/main" val="485801149"/>
                  </a:ext>
                </a:extLst>
              </a:tr>
              <a:tr h="1699914">
                <a:tc>
                  <a:txBody>
                    <a:bodyPr/>
                    <a:lstStyle/>
                    <a:p>
                      <a:pPr algn="ctr"/>
                      <a:endParaRPr lang="en-US" sz="2800" b="1" dirty="0"/>
                    </a:p>
                    <a:p>
                      <a:pPr algn="ctr"/>
                      <a:r>
                        <a:rPr lang="en-US" sz="2800" b="1" dirty="0"/>
                        <a:t>Donate</a:t>
                      </a:r>
                      <a:endParaRPr lang="en-AU" sz="2800" b="1" dirty="0"/>
                    </a:p>
                  </a:txBody>
                  <a:tcPr>
                    <a:solidFill>
                      <a:schemeClr val="bg2">
                        <a:lumMod val="90000"/>
                        <a:alpha val="95000"/>
                      </a:schemeClr>
                    </a:solidFill>
                  </a:tcPr>
                </a:tc>
                <a:tc>
                  <a:txBody>
                    <a:bodyPr/>
                    <a:lstStyle/>
                    <a:p>
                      <a:pPr marL="285750" indent="-285750">
                        <a:buFont typeface="Arial" panose="020B0604020202020204" pitchFamily="34" charset="0"/>
                        <a:buChar char="•"/>
                      </a:pPr>
                      <a:r>
                        <a:rPr lang="en-US" sz="1600" dirty="0"/>
                        <a:t>Donate funds to RSPCA</a:t>
                      </a:r>
                    </a:p>
                    <a:p>
                      <a:pPr marL="285750" indent="-285750">
                        <a:buFont typeface="Arial" panose="020B0604020202020204" pitchFamily="34" charset="0"/>
                        <a:buChar char="•"/>
                      </a:pPr>
                      <a:r>
                        <a:rPr lang="en-US" sz="1600" dirty="0"/>
                        <a:t>Donate blankets, toys and food to the RSPCA</a:t>
                      </a:r>
                      <a:endParaRPr lang="en-AU" sz="1600" dirty="0"/>
                    </a:p>
                  </a:txBody>
                  <a:tcPr>
                    <a:solidFill>
                      <a:schemeClr val="bg2">
                        <a:lumMod val="90000"/>
                        <a:alpha val="95000"/>
                      </a:schemeClr>
                    </a:solidFill>
                  </a:tcPr>
                </a:tc>
                <a:extLst>
                  <a:ext uri="{0D108BD9-81ED-4DB2-BD59-A6C34878D82A}">
                    <a16:rowId xmlns:a16="http://schemas.microsoft.com/office/drawing/2014/main" val="2835939603"/>
                  </a:ext>
                </a:extLst>
              </a:tr>
            </a:tbl>
          </a:graphicData>
        </a:graphic>
      </p:graphicFrame>
      <p:pic>
        <p:nvPicPr>
          <p:cNvPr id="11" name="Picture 10">
            <a:extLst>
              <a:ext uri="{FF2B5EF4-FFF2-40B4-BE49-F238E27FC236}">
                <a16:creationId xmlns:a16="http://schemas.microsoft.com/office/drawing/2014/main" id="{DC98825B-6DE7-451C-A834-DBF158607BF6}"/>
              </a:ext>
            </a:extLst>
          </p:cNvPr>
          <p:cNvPicPr>
            <a:picLocks noChangeAspect="1"/>
          </p:cNvPicPr>
          <p:nvPr/>
        </p:nvPicPr>
        <p:blipFill>
          <a:blip r:embed="rId3"/>
          <a:stretch>
            <a:fillRect/>
          </a:stretch>
        </p:blipFill>
        <p:spPr>
          <a:xfrm>
            <a:off x="5362200" y="161460"/>
            <a:ext cx="2105319" cy="466790"/>
          </a:xfrm>
          <a:prstGeom prst="rect">
            <a:avLst/>
          </a:prstGeom>
        </p:spPr>
      </p:pic>
    </p:spTree>
    <p:extLst>
      <p:ext uri="{BB962C8B-B14F-4D97-AF65-F5344CB8AC3E}">
        <p14:creationId xmlns:p14="http://schemas.microsoft.com/office/powerpoint/2010/main" val="118823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AA3B-FC8C-4616-B614-C2272305296D}"/>
              </a:ext>
            </a:extLst>
          </p:cNvPr>
          <p:cNvSpPr>
            <a:spLocks noGrp="1"/>
          </p:cNvSpPr>
          <p:nvPr>
            <p:ph type="title"/>
          </p:nvPr>
        </p:nvSpPr>
        <p:spPr>
          <a:xfrm>
            <a:off x="519113" y="0"/>
            <a:ext cx="6520220" cy="2066590"/>
          </a:xfrm>
        </p:spPr>
        <p:txBody>
          <a:bodyPr>
            <a:normAutofit/>
          </a:bodyPr>
          <a:lstStyle/>
          <a:p>
            <a:pPr algn="ctr"/>
            <a:r>
              <a:rPr lang="en-US" sz="4400" b="1" u="sng" dirty="0">
                <a:solidFill>
                  <a:srgbClr val="022258"/>
                </a:solidFill>
              </a:rPr>
              <a:t>Action Plan 2</a:t>
            </a:r>
            <a:endParaRPr lang="en-AU" sz="4400" b="1" dirty="0">
              <a:solidFill>
                <a:srgbClr val="022258"/>
              </a:solidFill>
            </a:endParaRPr>
          </a:p>
        </p:txBody>
      </p:sp>
      <p:graphicFrame>
        <p:nvGraphicFramePr>
          <p:cNvPr id="4" name="Table 4">
            <a:extLst>
              <a:ext uri="{FF2B5EF4-FFF2-40B4-BE49-F238E27FC236}">
                <a16:creationId xmlns:a16="http://schemas.microsoft.com/office/drawing/2014/main" id="{A3E7BA12-FE9D-4F95-9AC1-7AE66A8650EA}"/>
              </a:ext>
            </a:extLst>
          </p:cNvPr>
          <p:cNvGraphicFramePr>
            <a:graphicFrameLocks noGrp="1"/>
          </p:cNvGraphicFramePr>
          <p:nvPr>
            <p:ph idx="1"/>
            <p:extLst>
              <p:ext uri="{D42A27DB-BD31-4B8C-83A1-F6EECF244321}">
                <p14:modId xmlns:p14="http://schemas.microsoft.com/office/powerpoint/2010/main" val="1364439312"/>
              </p:ext>
            </p:extLst>
          </p:nvPr>
        </p:nvGraphicFramePr>
        <p:xfrm>
          <a:off x="373856" y="1687978"/>
          <a:ext cx="6810733" cy="8505071"/>
        </p:xfrm>
        <a:graphic>
          <a:graphicData uri="http://schemas.openxmlformats.org/drawingml/2006/table">
            <a:tbl>
              <a:tblPr firstRow="1" bandRow="1">
                <a:tableStyleId>{5C22544A-7EE6-4342-B048-85BDC9FD1C3A}</a:tableStyleId>
              </a:tblPr>
              <a:tblGrid>
                <a:gridCol w="3550623">
                  <a:extLst>
                    <a:ext uri="{9D8B030D-6E8A-4147-A177-3AD203B41FA5}">
                      <a16:colId xmlns:a16="http://schemas.microsoft.com/office/drawing/2014/main" val="538935402"/>
                    </a:ext>
                  </a:extLst>
                </a:gridCol>
                <a:gridCol w="3260110">
                  <a:extLst>
                    <a:ext uri="{9D8B030D-6E8A-4147-A177-3AD203B41FA5}">
                      <a16:colId xmlns:a16="http://schemas.microsoft.com/office/drawing/2014/main" val="777090377"/>
                    </a:ext>
                  </a:extLst>
                </a:gridCol>
              </a:tblGrid>
              <a:tr h="3298778">
                <a:tc>
                  <a:txBody>
                    <a:bodyPr/>
                    <a:lstStyle/>
                    <a:p>
                      <a:r>
                        <a:rPr lang="en-US" sz="2000" dirty="0"/>
                        <a:t>Past Actions</a:t>
                      </a:r>
                      <a:endParaRPr lang="en-AU" sz="2000" dirty="0"/>
                    </a:p>
                  </a:txBody>
                  <a:tcPr/>
                </a:tc>
                <a:tc>
                  <a:txBody>
                    <a:bodyPr/>
                    <a:lstStyle/>
                    <a:p>
                      <a:pPr marL="285750" indent="-285750">
                        <a:buFont typeface="Arial" panose="020B0604020202020204" pitchFamily="34" charset="0"/>
                        <a:buChar char="•"/>
                      </a:pPr>
                      <a:r>
                        <a:rPr lang="en-US" sz="2000" b="0" dirty="0"/>
                        <a:t>Brainstormed and decided on our CLP</a:t>
                      </a:r>
                    </a:p>
                    <a:p>
                      <a:pPr marL="285750" indent="-285750">
                        <a:buFont typeface="Arial" panose="020B0604020202020204" pitchFamily="34" charset="0"/>
                        <a:buChar char="•"/>
                      </a:pPr>
                      <a:r>
                        <a:rPr lang="en-US" sz="2000" b="0" dirty="0"/>
                        <a:t>Decided on the baseline of our idea</a:t>
                      </a:r>
                    </a:p>
                    <a:p>
                      <a:pPr marL="285750" indent="-285750">
                        <a:buFont typeface="Arial" panose="020B0604020202020204" pitchFamily="34" charset="0"/>
                        <a:buChar char="•"/>
                      </a:pPr>
                      <a:r>
                        <a:rPr lang="en-US" sz="2000" b="0" dirty="0"/>
                        <a:t>Discussed with the school about our guidelines</a:t>
                      </a:r>
                    </a:p>
                    <a:p>
                      <a:pPr marL="285750" indent="-285750">
                        <a:buFont typeface="Arial" panose="020B0604020202020204" pitchFamily="34" charset="0"/>
                        <a:buChar char="•"/>
                      </a:pPr>
                      <a:r>
                        <a:rPr lang="en-US" sz="2000" b="0" dirty="0"/>
                        <a:t>Contacted RSPCA about our plans</a:t>
                      </a:r>
                    </a:p>
                    <a:p>
                      <a:pPr marL="285750" indent="-285750">
                        <a:buFont typeface="Arial" panose="020B0604020202020204" pitchFamily="34" charset="0"/>
                        <a:buChar char="•"/>
                      </a:pPr>
                      <a:r>
                        <a:rPr lang="en-US" sz="2000" b="0" dirty="0"/>
                        <a:t>Came up with a few basic fundraising ideas</a:t>
                      </a:r>
                    </a:p>
                    <a:p>
                      <a:pPr marL="285750" indent="-285750">
                        <a:buFont typeface="Arial" panose="020B0604020202020204" pitchFamily="34" charset="0"/>
                        <a:buChar char="•"/>
                      </a:pPr>
                      <a:r>
                        <a:rPr lang="en-US" sz="2000" b="0" dirty="0"/>
                        <a:t>Confirmed the date of fundraiser</a:t>
                      </a:r>
                    </a:p>
                  </a:txBody>
                  <a:tcPr/>
                </a:tc>
                <a:extLst>
                  <a:ext uri="{0D108BD9-81ED-4DB2-BD59-A6C34878D82A}">
                    <a16:rowId xmlns:a16="http://schemas.microsoft.com/office/drawing/2014/main" val="1488124281"/>
                  </a:ext>
                </a:extLst>
              </a:tr>
              <a:tr h="2835791">
                <a:tc>
                  <a:txBody>
                    <a:bodyPr/>
                    <a:lstStyle/>
                    <a:p>
                      <a:r>
                        <a:rPr lang="en-US" sz="2000" dirty="0"/>
                        <a:t>Present Actions</a:t>
                      </a:r>
                      <a:endParaRPr lang="en-AU" sz="2000" dirty="0"/>
                    </a:p>
                  </a:txBody>
                  <a:tcPr/>
                </a:tc>
                <a:tc>
                  <a:txBody>
                    <a:bodyPr/>
                    <a:lstStyle/>
                    <a:p>
                      <a:pPr marL="285750" indent="-285750">
                        <a:buFont typeface="Arial" panose="020B0604020202020204" pitchFamily="34" charset="0"/>
                        <a:buChar char="•"/>
                      </a:pPr>
                      <a:r>
                        <a:rPr lang="en-US" sz="2000" dirty="0"/>
                        <a:t>Finalized our plan</a:t>
                      </a:r>
                    </a:p>
                    <a:p>
                      <a:pPr marL="285750" indent="-285750">
                        <a:buFont typeface="Arial" panose="020B0604020202020204" pitchFamily="34" charset="0"/>
                        <a:buChar char="•"/>
                      </a:pPr>
                      <a:r>
                        <a:rPr lang="en-US" sz="2000" dirty="0"/>
                        <a:t>Getting sponsorship from </a:t>
                      </a:r>
                      <a:r>
                        <a:rPr lang="en-US" sz="2000" dirty="0" err="1"/>
                        <a:t>coles</a:t>
                      </a:r>
                      <a:r>
                        <a:rPr lang="en-US" sz="2000" dirty="0"/>
                        <a:t>/</a:t>
                      </a:r>
                      <a:r>
                        <a:rPr lang="en-US" sz="2000" dirty="0" err="1"/>
                        <a:t>woolworths</a:t>
                      </a:r>
                      <a:endParaRPr lang="en-US" sz="2000" dirty="0"/>
                    </a:p>
                    <a:p>
                      <a:pPr marL="285750" indent="-285750">
                        <a:buFont typeface="Arial" panose="020B0604020202020204" pitchFamily="34" charset="0"/>
                        <a:buChar char="•"/>
                      </a:pPr>
                      <a:r>
                        <a:rPr lang="en-US" sz="2000" dirty="0" err="1"/>
                        <a:t>Organising</a:t>
                      </a:r>
                      <a:r>
                        <a:rPr lang="en-US" sz="2000" dirty="0"/>
                        <a:t> volunteer day</a:t>
                      </a:r>
                    </a:p>
                    <a:p>
                      <a:pPr marL="285750" indent="-285750">
                        <a:buFont typeface="Arial" panose="020B0604020202020204" pitchFamily="34" charset="0"/>
                        <a:buChar char="•"/>
                      </a:pPr>
                      <a:r>
                        <a:rPr lang="en-US" sz="2000" dirty="0"/>
                        <a:t>Confirming stall ideas for fair</a:t>
                      </a:r>
                    </a:p>
                    <a:p>
                      <a:pPr marL="285750" indent="-285750">
                        <a:buFont typeface="Arial" panose="020B0604020202020204" pitchFamily="34" charset="0"/>
                        <a:buChar char="•"/>
                      </a:pPr>
                      <a:r>
                        <a:rPr lang="en-US" sz="2000" dirty="0"/>
                        <a:t>Create advertisements for the fair and volunteer day </a:t>
                      </a:r>
                    </a:p>
                  </a:txBody>
                  <a:tcPr/>
                </a:tc>
                <a:extLst>
                  <a:ext uri="{0D108BD9-81ED-4DB2-BD59-A6C34878D82A}">
                    <a16:rowId xmlns:a16="http://schemas.microsoft.com/office/drawing/2014/main" val="1212889154"/>
                  </a:ext>
                </a:extLst>
              </a:tr>
              <a:tr h="1909819">
                <a:tc>
                  <a:txBody>
                    <a:bodyPr/>
                    <a:lstStyle/>
                    <a:p>
                      <a:r>
                        <a:rPr lang="en-US" sz="2000" dirty="0"/>
                        <a:t>Future Actions</a:t>
                      </a:r>
                      <a:endParaRPr lang="en-AU" sz="2000" dirty="0"/>
                    </a:p>
                  </a:txBody>
                  <a:tcPr/>
                </a:tc>
                <a:tc>
                  <a:txBody>
                    <a:bodyPr/>
                    <a:lstStyle/>
                    <a:p>
                      <a:pPr marL="285750" indent="-285750">
                        <a:buFont typeface="Arial" panose="020B0604020202020204" pitchFamily="34" charset="0"/>
                        <a:buChar char="•"/>
                      </a:pPr>
                      <a:r>
                        <a:rPr lang="en-US" sz="2000" dirty="0"/>
                        <a:t>Put up advertisements on socials and around school</a:t>
                      </a:r>
                    </a:p>
                    <a:p>
                      <a:pPr marL="285750" indent="-285750">
                        <a:buFont typeface="Arial" panose="020B0604020202020204" pitchFamily="34" charset="0"/>
                        <a:buChar char="•"/>
                      </a:pPr>
                      <a:r>
                        <a:rPr lang="en-US" sz="2000" dirty="0"/>
                        <a:t>Run the fair</a:t>
                      </a:r>
                    </a:p>
                    <a:p>
                      <a:pPr marL="285750" indent="-285750">
                        <a:buFont typeface="Arial" panose="020B0604020202020204" pitchFamily="34" charset="0"/>
                        <a:buChar char="•"/>
                      </a:pPr>
                      <a:r>
                        <a:rPr lang="en-US" sz="2000" dirty="0"/>
                        <a:t>Donate profits and items to RSPCA</a:t>
                      </a:r>
                    </a:p>
                    <a:p>
                      <a:pPr marL="285750" indent="-285750">
                        <a:buFont typeface="Arial" panose="020B0604020202020204" pitchFamily="34" charset="0"/>
                        <a:buChar char="•"/>
                      </a:pPr>
                      <a:r>
                        <a:rPr lang="en-US" sz="2000" dirty="0"/>
                        <a:t>Volunteer for a day </a:t>
                      </a:r>
                      <a:endParaRPr lang="en-AU" sz="2000" dirty="0"/>
                    </a:p>
                  </a:txBody>
                  <a:tcPr/>
                </a:tc>
                <a:extLst>
                  <a:ext uri="{0D108BD9-81ED-4DB2-BD59-A6C34878D82A}">
                    <a16:rowId xmlns:a16="http://schemas.microsoft.com/office/drawing/2014/main" val="3124112768"/>
                  </a:ext>
                </a:extLst>
              </a:tr>
            </a:tbl>
          </a:graphicData>
        </a:graphic>
      </p:graphicFrame>
      <p:pic>
        <p:nvPicPr>
          <p:cNvPr id="5" name="Picture 4" descr="Brentwood Secondary College – Information about Brentwood Secondary College">
            <a:extLst>
              <a:ext uri="{FF2B5EF4-FFF2-40B4-BE49-F238E27FC236}">
                <a16:creationId xmlns:a16="http://schemas.microsoft.com/office/drawing/2014/main" id="{3AD991CF-DA1F-4FD2-A8BC-947CB4563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22" y="28769"/>
            <a:ext cx="1347863" cy="9895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EA1579-3650-43D7-A83F-956284EC203B}"/>
              </a:ext>
            </a:extLst>
          </p:cNvPr>
          <p:cNvPicPr>
            <a:picLocks noChangeAspect="1"/>
          </p:cNvPicPr>
          <p:nvPr/>
        </p:nvPicPr>
        <p:blipFill>
          <a:blip r:embed="rId3"/>
          <a:stretch>
            <a:fillRect/>
          </a:stretch>
        </p:blipFill>
        <p:spPr>
          <a:xfrm>
            <a:off x="5362200" y="161460"/>
            <a:ext cx="2105319" cy="466790"/>
          </a:xfrm>
          <a:prstGeom prst="rect">
            <a:avLst/>
          </a:prstGeom>
        </p:spPr>
      </p:pic>
    </p:spTree>
    <p:extLst>
      <p:ext uri="{BB962C8B-B14F-4D97-AF65-F5344CB8AC3E}">
        <p14:creationId xmlns:p14="http://schemas.microsoft.com/office/powerpoint/2010/main" val="2570558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2DE4A-9D0D-4A58-901F-91029C3F4068}"/>
              </a:ext>
            </a:extLst>
          </p:cNvPr>
          <p:cNvSpPr/>
          <p:nvPr/>
        </p:nvSpPr>
        <p:spPr>
          <a:xfrm>
            <a:off x="0" y="-1"/>
            <a:ext cx="7559675" cy="1801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Brentwood Secondary College – Information about Brentwood Secondary College">
            <a:extLst>
              <a:ext uri="{FF2B5EF4-FFF2-40B4-BE49-F238E27FC236}">
                <a16:creationId xmlns:a16="http://schemas.microsoft.com/office/drawing/2014/main" id="{ED3EBF72-D14A-4557-8D20-4637E53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22657"/>
            <a:ext cx="1418126" cy="1041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489851-DFBC-4CDA-B983-0ABD84B49F63}"/>
              </a:ext>
            </a:extLst>
          </p:cNvPr>
          <p:cNvSpPr>
            <a:spLocks noGrp="1"/>
          </p:cNvSpPr>
          <p:nvPr>
            <p:ph type="title"/>
          </p:nvPr>
        </p:nvSpPr>
        <p:spPr>
          <a:xfrm>
            <a:off x="519728" y="688213"/>
            <a:ext cx="6520220" cy="781576"/>
          </a:xfrm>
        </p:spPr>
        <p:txBody>
          <a:bodyPr>
            <a:normAutofit/>
          </a:bodyPr>
          <a:lstStyle/>
          <a:p>
            <a:pPr algn="ctr"/>
            <a:r>
              <a:rPr lang="en-US" sz="4400" b="1" u="sng" dirty="0">
                <a:solidFill>
                  <a:srgbClr val="022258"/>
                </a:solidFill>
              </a:rPr>
              <a:t>Resources</a:t>
            </a:r>
            <a:endParaRPr lang="en-AU" sz="4400" b="1" u="sng" dirty="0">
              <a:solidFill>
                <a:srgbClr val="022258"/>
              </a:solidFill>
            </a:endParaRPr>
          </a:p>
        </p:txBody>
      </p:sp>
      <p:sp>
        <p:nvSpPr>
          <p:cNvPr id="3" name="Content Placeholder 2">
            <a:extLst>
              <a:ext uri="{FF2B5EF4-FFF2-40B4-BE49-F238E27FC236}">
                <a16:creationId xmlns:a16="http://schemas.microsoft.com/office/drawing/2014/main" id="{12932889-B575-43EA-9C7D-893B50192161}"/>
              </a:ext>
            </a:extLst>
          </p:cNvPr>
          <p:cNvSpPr>
            <a:spLocks noGrp="1"/>
          </p:cNvSpPr>
          <p:nvPr>
            <p:ph idx="1"/>
          </p:nvPr>
        </p:nvSpPr>
        <p:spPr>
          <a:xfrm>
            <a:off x="519728" y="2107098"/>
            <a:ext cx="6520220" cy="8437417"/>
          </a:xfrm>
          <a:solidFill>
            <a:schemeClr val="bg1"/>
          </a:solidFill>
        </p:spPr>
        <p:txBody>
          <a:bodyPr>
            <a:normAutofit fontScale="92500" lnSpcReduction="10000"/>
          </a:bodyPr>
          <a:lstStyle/>
          <a:p>
            <a:pPr marL="0" lvl="0" indent="0">
              <a:lnSpc>
                <a:spcPct val="107000"/>
              </a:lnSpc>
              <a:buNone/>
            </a:pPr>
            <a:r>
              <a:rPr lang="en-US" sz="20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Contacts &amp; Organizations:</a:t>
            </a:r>
            <a:endParaRPr lang="en-AU" sz="1100"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RSPCA</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Chain Supermarket (to be decided)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Brentwood Leadership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Brentwood Students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20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Resources:</a:t>
            </a:r>
            <a:endParaRPr lang="en-AU" sz="1100"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Beef Sausages – 1300 units to be sourced from a supermarket such as Coles or Woolworths through a sponsorship.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White Bread – 72 loaves to be sourced from a supermarket such as Coles or Woolworths through a sponsorship.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Vegetarian/ Vegan Alternatives to be sourced from a supermarket such as Coles or Woolworths from sponsorship.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Tables to be sourced from the available tables already at Brentwood.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Chairs to be sourced from the available tables already at Brentwood.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Napkins – 1600 units to be sourced from a supermarket such as Coles or Woolworths through a sponsorship.</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Courtyard to be used at Brentwood, with a bad weather alternative being sourced from the gym available at school.</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US" sz="2000" b="1"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rPr>
              <a:t>Budget:</a:t>
            </a:r>
            <a:endParaRPr lang="en-AU" sz="1100" dirty="0">
              <a:solidFill>
                <a:srgbClr val="8E1138"/>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Should a sponsorship not be granted from a major supermarket, the following budget will be used to maintain projected profits.</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54 packs of 12 beef sausages at $12/pack = $648</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72 loaves of white bread for $2.40/loaf = $173</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A vegan and vegetarian allowance of $100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13 packs of 100 napkins at $5/pack = $65</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With a total budget being equal of $986</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We have an expected revenue being equal to $2700 and then overall profits being equal to approximately $1715, or with a sponsorship we could expect to gain a profit of up to $2700.</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pic>
        <p:nvPicPr>
          <p:cNvPr id="10" name="Picture 9">
            <a:extLst>
              <a:ext uri="{FF2B5EF4-FFF2-40B4-BE49-F238E27FC236}">
                <a16:creationId xmlns:a16="http://schemas.microsoft.com/office/drawing/2014/main" id="{02336A7D-AF47-4E23-BCA0-E7D977617411}"/>
              </a:ext>
            </a:extLst>
          </p:cNvPr>
          <p:cNvPicPr>
            <a:picLocks noChangeAspect="1"/>
          </p:cNvPicPr>
          <p:nvPr/>
        </p:nvPicPr>
        <p:blipFill>
          <a:blip r:embed="rId3"/>
          <a:stretch>
            <a:fillRect/>
          </a:stretch>
        </p:blipFill>
        <p:spPr>
          <a:xfrm>
            <a:off x="5246259" y="335847"/>
            <a:ext cx="2105319" cy="466790"/>
          </a:xfrm>
          <a:prstGeom prst="rect">
            <a:avLst/>
          </a:prstGeom>
        </p:spPr>
      </p:pic>
    </p:spTree>
    <p:extLst>
      <p:ext uri="{BB962C8B-B14F-4D97-AF65-F5344CB8AC3E}">
        <p14:creationId xmlns:p14="http://schemas.microsoft.com/office/powerpoint/2010/main" val="258454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D34149-9B64-4E29-8E67-E4BF36B4D414}"/>
              </a:ext>
            </a:extLst>
          </p:cNvPr>
          <p:cNvSpPr/>
          <p:nvPr/>
        </p:nvSpPr>
        <p:spPr>
          <a:xfrm>
            <a:off x="0" y="66411"/>
            <a:ext cx="7559675" cy="1828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Brentwood Secondary College – Information about Brentwood Secondary College">
            <a:extLst>
              <a:ext uri="{FF2B5EF4-FFF2-40B4-BE49-F238E27FC236}">
                <a16:creationId xmlns:a16="http://schemas.microsoft.com/office/drawing/2014/main" id="{D8E93973-CA05-49C7-A336-2051FC127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727" y="148898"/>
            <a:ext cx="1243412" cy="9128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7CDEE71-F797-4D53-9021-E329C896E7A4}"/>
              </a:ext>
            </a:extLst>
          </p:cNvPr>
          <p:cNvSpPr>
            <a:spLocks noGrp="1"/>
          </p:cNvSpPr>
          <p:nvPr>
            <p:ph type="title"/>
          </p:nvPr>
        </p:nvSpPr>
        <p:spPr>
          <a:xfrm>
            <a:off x="519728" y="569242"/>
            <a:ext cx="6520220" cy="823140"/>
          </a:xfrm>
        </p:spPr>
        <p:txBody>
          <a:bodyPr>
            <a:normAutofit/>
          </a:bodyPr>
          <a:lstStyle/>
          <a:p>
            <a:pPr algn="ctr"/>
            <a:r>
              <a:rPr lang="en-US" sz="4400" b="1" u="sng" dirty="0">
                <a:solidFill>
                  <a:srgbClr val="022258"/>
                </a:solidFill>
              </a:rPr>
              <a:t>Budget</a:t>
            </a:r>
            <a:endParaRPr lang="en-AU" sz="4400" b="1" u="sng" dirty="0">
              <a:solidFill>
                <a:srgbClr val="022258"/>
              </a:solidFill>
            </a:endParaRPr>
          </a:p>
        </p:txBody>
      </p:sp>
      <p:sp>
        <p:nvSpPr>
          <p:cNvPr id="3" name="Content Placeholder 2">
            <a:extLst>
              <a:ext uri="{FF2B5EF4-FFF2-40B4-BE49-F238E27FC236}">
                <a16:creationId xmlns:a16="http://schemas.microsoft.com/office/drawing/2014/main" id="{C8DDC6F6-F460-423D-AE6E-8B316686E835}"/>
              </a:ext>
            </a:extLst>
          </p:cNvPr>
          <p:cNvSpPr>
            <a:spLocks noGrp="1"/>
          </p:cNvSpPr>
          <p:nvPr>
            <p:ph idx="1"/>
          </p:nvPr>
        </p:nvSpPr>
        <p:spPr>
          <a:xfrm>
            <a:off x="519728" y="1828800"/>
            <a:ext cx="6520220" cy="7801257"/>
          </a:xfrm>
          <a:solidFill>
            <a:schemeClr val="bg1"/>
          </a:solidFill>
        </p:spPr>
        <p:txBody>
          <a:bodyPr>
            <a:normAutofit/>
          </a:bodyPr>
          <a:lstStyle/>
          <a:p>
            <a:pPr marL="457200" lvl="1" indent="0">
              <a:lnSpc>
                <a:spcPct val="107000"/>
              </a:lnSpc>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Should a sponsorship not be granted from a major supermarket, the following budget will be used to maintain projected profits.</a:t>
            </a:r>
          </a:p>
          <a:p>
            <a:pPr marL="457200" lvl="1" indent="0">
              <a:lnSpc>
                <a:spcPct val="107000"/>
              </a:lnSpc>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54 packs of 12 beef sausages at $12/pack = $648</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72 loaves of white bread for $2.40/loaf = $173</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A vegan and vegetarian allowance of $100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13 packs of 100 napkins at $5/pack = $65</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US" sz="2400" dirty="0">
                <a:effectLst/>
                <a:latin typeface="Calibri" panose="020F0502020204030204" pitchFamily="34" charset="0"/>
                <a:ea typeface="Calibri" panose="020F0502020204030204" pitchFamily="34" charset="0"/>
                <a:cs typeface="Times New Roman" panose="02020603050405020304" pitchFamily="18" charset="0"/>
              </a:rPr>
              <a:t>With a total budget being equal of $986</a:t>
            </a:r>
          </a:p>
          <a:p>
            <a:pPr marL="457200" lvl="1" indent="0">
              <a:lnSpc>
                <a:spcPct val="107000"/>
              </a:lnSpc>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We have an expected revenue being equal to $2700 and then overall profits being equal to approximately $1715, or with a sponsorship we could expect to gain a profit of up to $2700.</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dirty="0"/>
          </a:p>
        </p:txBody>
      </p:sp>
      <p:pic>
        <p:nvPicPr>
          <p:cNvPr id="10" name="Picture 9">
            <a:extLst>
              <a:ext uri="{FF2B5EF4-FFF2-40B4-BE49-F238E27FC236}">
                <a16:creationId xmlns:a16="http://schemas.microsoft.com/office/drawing/2014/main" id="{0C3EF3A9-1C7C-4AAE-B4E0-BAF436121F8A}"/>
              </a:ext>
            </a:extLst>
          </p:cNvPr>
          <p:cNvPicPr>
            <a:picLocks noChangeAspect="1"/>
          </p:cNvPicPr>
          <p:nvPr/>
        </p:nvPicPr>
        <p:blipFill>
          <a:blip r:embed="rId3"/>
          <a:stretch>
            <a:fillRect/>
          </a:stretch>
        </p:blipFill>
        <p:spPr>
          <a:xfrm>
            <a:off x="5194492" y="335847"/>
            <a:ext cx="2105319" cy="466790"/>
          </a:xfrm>
          <a:prstGeom prst="rect">
            <a:avLst/>
          </a:prstGeom>
        </p:spPr>
      </p:pic>
    </p:spTree>
    <p:extLst>
      <p:ext uri="{BB962C8B-B14F-4D97-AF65-F5344CB8AC3E}">
        <p14:creationId xmlns:p14="http://schemas.microsoft.com/office/powerpoint/2010/main" val="9248070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TotalTime>
  <Words>2044</Words>
  <Application>Microsoft Office PowerPoint</Application>
  <PresentationFormat>Custom</PresentationFormat>
  <Paragraphs>127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Calibri Light</vt:lpstr>
      <vt:lpstr>Times New Roman</vt:lpstr>
      <vt:lpstr>Office Theme</vt:lpstr>
      <vt:lpstr>PowerPoint Presentation</vt:lpstr>
      <vt:lpstr>Brentwood Secondary College</vt:lpstr>
      <vt:lpstr>Meet Our Team 1</vt:lpstr>
      <vt:lpstr>Meet Our Team 2</vt:lpstr>
      <vt:lpstr>Project Overview</vt:lpstr>
      <vt:lpstr>Action Plan 1</vt:lpstr>
      <vt:lpstr>Action Plan 2</vt:lpstr>
      <vt:lpstr>Resources</vt:lpstr>
      <vt:lpstr>Budget</vt:lpstr>
      <vt:lpstr>Acknowledgments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Cadel KNOWLES</dc:creator>
  <cp:lastModifiedBy>Tayla MEYERS</cp:lastModifiedBy>
  <cp:revision>30</cp:revision>
  <dcterms:created xsi:type="dcterms:W3CDTF">2023-08-09T04:01:29Z</dcterms:created>
  <dcterms:modified xsi:type="dcterms:W3CDTF">2023-09-08T00:17:26Z</dcterms:modified>
</cp:coreProperties>
</file>